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28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7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23.xml" ContentType="application/vnd.openxmlformats-officedocument.presentationml.slide+xml"/>
  <Override PartName="/ppt/slides/slide15.xml" ContentType="application/vnd.openxmlformats-officedocument.presentationml.slide+xml"/>
  <Override PartName="/ppt/slides/slide26.xml" ContentType="application/vnd.openxmlformats-officedocument.presentationml.slide+xml"/>
  <Override PartName="/ppt/slides/slide22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2" r:id="rId27"/>
    <p:sldId id="279" r:id="rId28"/>
    <p:sldId id="280" r:id="rId29"/>
    <p:sldId id="281" r:id="rId30"/>
    <p:sldId id="283" r:id="rId31"/>
  </p:sldIdLst>
  <p:sldSz cx="9144000" cy="6858000" type="screen4x3"/>
  <p:notesSz cx="7104063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customXml" Target="../customXml/item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CC83567B-0E72-495B-8914-E1A348A98982}" type="datetime">
              <a:rPr lang="pt-BR" sz="1200" b="0" strike="noStrike" spc="-1">
                <a:solidFill>
                  <a:srgbClr val="8B8B8B"/>
                </a:solidFill>
                <a:latin typeface="Calibri"/>
              </a:rPr>
              <a:t>14/02/2020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28C4C625-ED2B-46F6-9ACC-FA203C364D6B}" type="slidenum">
              <a:rPr lang="pt-BR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Clique para editar o formato do texto do título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"/>
              </a:rPr>
              <a:t>Clique para editar o título mestre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200" b="0" strike="noStrike" spc="-1">
                <a:solidFill>
                  <a:srgbClr val="000000"/>
                </a:solidFill>
                <a:latin typeface="Calibri"/>
              </a:rPr>
              <a:t>Clique para editar o texto mestre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Segundo nível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Terceiro nível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Quarto nível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Quinto nível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F2A1C530-CEE9-4645-BF0F-5C275EDFEC64}" type="datetime">
              <a:rPr lang="pt-BR" sz="1200" b="0" strike="noStrike" spc="-1">
                <a:solidFill>
                  <a:srgbClr val="8B8B8B"/>
                </a:solidFill>
                <a:latin typeface="Calibri"/>
              </a:rPr>
              <a:t>14/02/2020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22E947C8-E2BA-4910-91DB-4E4A277E15D1}" type="slidenum">
              <a:rPr lang="pt-BR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"/>
              </a:rPr>
              <a:t>Clique para editar o título mestre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Clique para editar o texto mestre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Segundo nível</a:t>
            </a:r>
          </a:p>
          <a:p>
            <a:pPr marL="1143000" lvl="2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Terceiro nível</a:t>
            </a:r>
          </a:p>
          <a:p>
            <a:pPr marL="1600200" lvl="3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Quarto nível</a:t>
            </a:r>
          </a:p>
          <a:p>
            <a:pPr marL="2057400" lvl="4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Quinto nível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Clique para editar o texto mestre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Segundo nível</a:t>
            </a:r>
          </a:p>
          <a:p>
            <a:pPr marL="1143000" lvl="2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Terceiro nível</a:t>
            </a:r>
          </a:p>
          <a:p>
            <a:pPr marL="1600200" lvl="3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Quarto nível</a:t>
            </a:r>
          </a:p>
          <a:p>
            <a:pPr marL="2057400" lvl="4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Quinto nível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FD52B342-3116-4AF2-9928-BED4D8080BFE}" type="datetime">
              <a:rPr lang="pt-BR" sz="1200" b="0" strike="noStrike" spc="-1">
                <a:solidFill>
                  <a:srgbClr val="8B8B8B"/>
                </a:solidFill>
                <a:latin typeface="Calibri"/>
              </a:rPr>
              <a:t>14/02/2020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4E844C26-EC16-45B6-9984-1233134EBA93}" type="slidenum">
              <a:rPr lang="pt-BR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Imagem 2"/>
          <p:cNvPicPr/>
          <p:nvPr/>
        </p:nvPicPr>
        <p:blipFill>
          <a:blip r:embed="rId2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914400" y="620640"/>
            <a:ext cx="7772040" cy="796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93000"/>
              </a:lnSpc>
            </a:pPr>
            <a:r>
              <a:t/>
            </a:r>
            <a:br/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ATIVIDADES </a:t>
            </a:r>
            <a:r>
              <a:t/>
            </a:r>
            <a:br/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COLÉGIO DE PROCURADORES DE JUSTIÇA 2019</a:t>
            </a: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41" name="Table 2"/>
          <p:cNvGraphicFramePr/>
          <p:nvPr/>
        </p:nvGraphicFramePr>
        <p:xfrm>
          <a:off x="827640" y="2133000"/>
          <a:ext cx="7581240" cy="1137600"/>
        </p:xfrm>
        <a:graphic>
          <a:graphicData uri="http://schemas.openxmlformats.org/drawingml/2006/table">
            <a:tbl>
              <a:tblPr/>
              <a:tblGrid>
                <a:gridCol w="5572080"/>
                <a:gridCol w="2009160"/>
              </a:tblGrid>
              <a:tr h="328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ATOS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QUANTIDADE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8592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REUNIÕES ORDINÁRIAS E EXTRAORDINÁRIAS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8592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VOTOS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02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914400" y="620640"/>
            <a:ext cx="7772040" cy="796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93000"/>
              </a:lnSpc>
            </a:pPr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ATIVIDADES CONSELHO </a:t>
            </a:r>
            <a:r>
              <a:t/>
            </a:r>
            <a:br/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SUPERIOR DO MINISTÉRIO PÚBLICO 2019</a:t>
            </a: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43" name="Table 2"/>
          <p:cNvGraphicFramePr/>
          <p:nvPr/>
        </p:nvGraphicFramePr>
        <p:xfrm>
          <a:off x="467640" y="2061000"/>
          <a:ext cx="8229600" cy="160056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ATOS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QUANTIDADE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REUNIÕES ORDINÁRIAS   E  EXTRAORDINÁRIAS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8816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DESPACHOS AO CSMP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VOTOS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539640" y="620640"/>
            <a:ext cx="7992360" cy="796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93000"/>
              </a:lnSpc>
            </a:pPr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ESTÁGIO PROBATÓRIO 2019</a:t>
            </a: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45" name="Table 2"/>
          <p:cNvGraphicFramePr/>
          <p:nvPr>
            <p:extLst>
              <p:ext uri="{D42A27DB-BD31-4B8C-83A1-F6EECF244321}">
                <p14:modId xmlns:p14="http://schemas.microsoft.com/office/powerpoint/2010/main" val="2300324737"/>
              </p:ext>
            </p:extLst>
          </p:nvPr>
        </p:nvGraphicFramePr>
        <p:xfrm>
          <a:off x="755640" y="1732680"/>
          <a:ext cx="7560360" cy="3092400"/>
        </p:xfrm>
        <a:graphic>
          <a:graphicData uri="http://schemas.openxmlformats.org/drawingml/2006/table">
            <a:tbl>
              <a:tblPr/>
              <a:tblGrid>
                <a:gridCol w="5328360"/>
                <a:gridCol w="2232000"/>
              </a:tblGrid>
              <a:tr h="321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PROMOTORES DE JUSTIÇA EM ESTÁGIO  </a:t>
                      </a:r>
                      <a:r>
                        <a:rPr lang="pt-BR" sz="1800" b="1" strike="noStrike" spc="-1" dirty="0" smtClean="0">
                          <a:solidFill>
                            <a:srgbClr val="FFFFFF"/>
                          </a:solidFill>
                          <a:latin typeface="Calibri"/>
                        </a:rPr>
                        <a:t>PROBATÓRIO EM</a:t>
                      </a:r>
                      <a:r>
                        <a:rPr lang="pt-BR" sz="1800" b="1" strike="noStrike" spc="-1" baseline="0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2019</a:t>
                      </a:r>
                      <a:endParaRPr lang="pt-BR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24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490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AVALIAÇÕES TRIMESTRIAS DE ACOMPANHAMENTO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90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AVALIAÇÕES FINAIS PARA O VITALICIAMENTO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490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3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PROMOTORES VITALICIADOS EM 2019</a:t>
                      </a:r>
                      <a:endParaRPr lang="pt-BR" sz="13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pt-BR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</a:tr>
              <a:tr h="490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0" strike="noStrike" spc="-1" dirty="0" smtClean="0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PROMOTORES EM </a:t>
                      </a:r>
                      <a:r>
                        <a:rPr lang="pt-BR" sz="1300" b="0" strike="noStrike" spc="-1" baseline="0" dirty="0" smtClean="0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ESTÁGIO DE VITALICIAMENTO</a:t>
                      </a:r>
                      <a:endParaRPr lang="pt-BR" sz="1300" b="0" strike="noStrike" spc="-1" dirty="0" smtClean="0"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t-BR" sz="13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 smtClean="0">
                          <a:latin typeface="Arial"/>
                        </a:rPr>
                        <a:t>4</a:t>
                      </a:r>
                      <a:endParaRPr lang="pt-BR" sz="18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</a:tr>
              <a:tr h="490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0" strike="noStrike" spc="-1" dirty="0" smtClean="0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PROMOTORES ATUALMENTE</a:t>
                      </a:r>
                      <a:r>
                        <a:rPr lang="pt-BR" sz="1300" b="0" strike="noStrike" spc="-1" baseline="0" dirty="0" smtClean="0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 EM ESTÁGIO PROBÁTÓRIO</a:t>
                      </a:r>
                      <a:endParaRPr lang="pt-BR" sz="13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 smtClean="0">
                          <a:latin typeface="Arial"/>
                        </a:rPr>
                        <a:t>14</a:t>
                      </a:r>
                      <a:endParaRPr lang="pt-BR" sz="18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539640" y="620640"/>
            <a:ext cx="7992360" cy="796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93000"/>
              </a:lnSpc>
            </a:pPr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ESTÁGIO PROBATÓRIO 2019</a:t>
            </a: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47" name="Table 2"/>
          <p:cNvGraphicFramePr/>
          <p:nvPr/>
        </p:nvGraphicFramePr>
        <p:xfrm>
          <a:off x="539640" y="1845000"/>
          <a:ext cx="8060040" cy="4439031"/>
        </p:xfrm>
        <a:graphic>
          <a:graphicData uri="http://schemas.openxmlformats.org/drawingml/2006/table">
            <a:tbl>
              <a:tblPr/>
              <a:tblGrid>
                <a:gridCol w="2859120"/>
                <a:gridCol w="2562840"/>
                <a:gridCol w="2638080"/>
              </a:tblGrid>
              <a:tr h="551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PROMOTORES DE JUSTIÇA EM ESTÁGIO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DATA DA POSSE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PREVISÃO DE VITALICIAMENTO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50364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 </a:t>
                      </a:r>
                      <a:endParaRPr lang="pt-BR" sz="13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FABRÍCIO  SANTOS ALMEIDA</a:t>
                      </a:r>
                      <a:endParaRPr lang="pt-BR" sz="13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 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02.06.2017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VITALICIADO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50040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endParaRPr lang="pt-BR" sz="18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LILIAN NARA PINHEIRO DE ALMEIDA</a:t>
                      </a:r>
                      <a:endParaRPr lang="pt-BR" sz="13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2000"/>
                        </a:lnSpc>
                      </a:pP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02.06.2017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VITALICIADO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50040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endParaRPr lang="pt-BR" sz="18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MARINA CAMPOS MACIEL</a:t>
                      </a:r>
                      <a:endParaRPr lang="pt-BR" sz="13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2000"/>
                        </a:lnSpc>
                      </a:pP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02.06.2017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VITALICIADO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50040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endParaRPr lang="pt-BR" sz="18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TIMÓTEO ÁGABO PACHECO DE ALMEIDA</a:t>
                      </a:r>
                      <a:endParaRPr lang="pt-BR" sz="13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2000"/>
                        </a:lnSpc>
                      </a:pP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02.06.2017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VITALICIADO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50040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endParaRPr lang="pt-BR" sz="18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WESLEY MACHADO ALVES</a:t>
                      </a:r>
                      <a:endParaRPr lang="pt-BR" sz="13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2000"/>
                        </a:lnSpc>
                      </a:pP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02.06.2017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VITALICIADO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467640" y="404640"/>
            <a:ext cx="8064360" cy="796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93000"/>
              </a:lnSpc>
            </a:pPr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ESTÁGIO PROBATÓRIO 2019</a:t>
            </a: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49" name="Table 2"/>
          <p:cNvGraphicFramePr/>
          <p:nvPr>
            <p:extLst>
              <p:ext uri="{D42A27DB-BD31-4B8C-83A1-F6EECF244321}">
                <p14:modId xmlns:p14="http://schemas.microsoft.com/office/powerpoint/2010/main" val="1104814075"/>
              </p:ext>
            </p:extLst>
          </p:nvPr>
        </p:nvGraphicFramePr>
        <p:xfrm>
          <a:off x="467640" y="1201680"/>
          <a:ext cx="8132040" cy="4768350"/>
        </p:xfrm>
        <a:graphic>
          <a:graphicData uri="http://schemas.openxmlformats.org/drawingml/2006/table">
            <a:tbl>
              <a:tblPr/>
              <a:tblGrid>
                <a:gridCol w="3024000"/>
                <a:gridCol w="2397240"/>
                <a:gridCol w="2710800"/>
              </a:tblGrid>
              <a:tr h="644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PROMOTORES DE JUSTIÇA EM ESTÁGIO</a:t>
                      </a:r>
                      <a:endParaRPr lang="pt-BR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DATA DA POSSE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PREVISÃO DE VITALICIAMENTO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64440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ADRIANA MONTEIRO ESPINHEIRA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13.12.2017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Prorrogado</a:t>
                      </a:r>
                      <a:r>
                        <a:rPr lang="pt-BR" sz="1800" b="0" strike="noStrike" spc="-1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em virtude de Licença Maternidade</a:t>
                      </a:r>
                      <a:endParaRPr lang="pt-BR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59076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endParaRPr lang="pt-BR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ANDRÉ EPIFANIO MARTINS </a:t>
                      </a:r>
                      <a:endParaRPr lang="pt-BR" sz="13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2000"/>
                        </a:lnSpc>
                      </a:pP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13.12.2017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Relatório Final de </a:t>
                      </a:r>
                      <a:r>
                        <a:rPr lang="pt-BR" sz="18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Vitaliciamento</a:t>
                      </a: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expedido</a:t>
                      </a:r>
                      <a:endParaRPr lang="pt-BR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64440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STELLA LITAIFF ISPER ABHAHIM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13.12.2017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Exonerada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64440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endParaRPr lang="pt-BR" sz="18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FÁBIA MELO LIMA DUARTE</a:t>
                      </a:r>
                      <a:endParaRPr lang="pt-BR" sz="13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2000"/>
                        </a:lnSpc>
                      </a:pP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13.12.2017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Relatório Final de Vitaliciamento expedido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64440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ELANDERSON LIMA DUARTE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13.12.2017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Relatório Final de Vitaliciamento expedido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55188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RODRIGO NICOLETTI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13.12.2017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Relatório Final de Vitaliciamento expedido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467640" y="404640"/>
            <a:ext cx="8064360" cy="796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93000"/>
              </a:lnSpc>
            </a:pPr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ESTÁGIO PROBATÓRIO 2019</a:t>
            </a: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51" name="Table 2"/>
          <p:cNvGraphicFramePr/>
          <p:nvPr/>
        </p:nvGraphicFramePr>
        <p:xfrm>
          <a:off x="467640" y="1340640"/>
          <a:ext cx="8132040" cy="3400478"/>
        </p:xfrm>
        <a:graphic>
          <a:graphicData uri="http://schemas.openxmlformats.org/drawingml/2006/table">
            <a:tbl>
              <a:tblPr/>
              <a:tblGrid>
                <a:gridCol w="3024000"/>
                <a:gridCol w="2397240"/>
                <a:gridCol w="2710800"/>
              </a:tblGrid>
              <a:tr h="666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PROMOTORES DE JUSTIÇA EM ESTÁGIO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DATA DA POSSE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PREVISÃO DE VITALICIAMENTO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62928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 KARLA CRISTINA DA SILVA SOUZA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15.06.2018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15.06.2020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666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GUSTAVO VAN DER LAARS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15.06.2018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15.06.2020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62928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endParaRPr lang="pt-BR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ERIC NUNES NOVAES MACHADO</a:t>
                      </a:r>
                      <a:endParaRPr lang="pt-BR" sz="13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2000"/>
                        </a:lnSpc>
                      </a:pP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15.06.2018</a:t>
                      </a:r>
                      <a:endParaRPr lang="pt-BR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15.06.2020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667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CLÁUDIO FACUNDO DE LIMA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15.06.2018</a:t>
                      </a:r>
                      <a:endParaRPr lang="pt-BR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15.06.2020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93000"/>
              </a:lnSpc>
            </a:pPr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ATIVIDADE DISCIPLINAR 2019</a:t>
            </a: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53" name="Table 2"/>
          <p:cNvGraphicFramePr/>
          <p:nvPr/>
        </p:nvGraphicFramePr>
        <p:xfrm>
          <a:off x="374760" y="1484640"/>
          <a:ext cx="8229600" cy="1877234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PROCEDIMENTOS  DISCIPLINARES  INSTAURADOS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QUANTIDADE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42120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PROCEDIMENTO DE GESTÃO ADMINISTRATIVA (Antigo Procedimento Interno)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EM TRAMITAÇÃO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 CONCLUÍDOS/ARQUIVADOS     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4" name="Table 3"/>
          <p:cNvGraphicFramePr/>
          <p:nvPr/>
        </p:nvGraphicFramePr>
        <p:xfrm>
          <a:off x="395640" y="3933000"/>
          <a:ext cx="8280720" cy="1737360"/>
        </p:xfrm>
        <a:graphic>
          <a:graphicData uri="http://schemas.openxmlformats.org/drawingml/2006/table">
            <a:tbl>
              <a:tblPr/>
              <a:tblGrid>
                <a:gridCol w="4104360"/>
                <a:gridCol w="4176360"/>
              </a:tblGrid>
              <a:tr h="551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PROCEDIMENTOS  DISCIPLINARES  INSTAURADOS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QUANTIDADE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2184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RECLAMAÇÃO DISCIPLINAR INSTAURADOS 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2184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EM TRAMITAÇÃO 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2184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 CONCLUÍDOS/ARQUIVADOS     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  <p:sp>
        <p:nvSpPr>
          <p:cNvPr id="155" name="CustomShape 4"/>
          <p:cNvSpPr/>
          <p:nvPr/>
        </p:nvSpPr>
        <p:spPr>
          <a:xfrm>
            <a:off x="4284000" y="393300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93000"/>
              </a:lnSpc>
            </a:pPr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ATIVIDADE DISCIPLINAR 2019</a:t>
            </a: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57" name="Table 2"/>
          <p:cNvGraphicFramePr/>
          <p:nvPr/>
        </p:nvGraphicFramePr>
        <p:xfrm>
          <a:off x="467640" y="1340640"/>
          <a:ext cx="8229600" cy="283464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51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PROCEDIMENTOS  DISCIPLINARES INSTAURADOS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QUANTIDADE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4092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SINDICÂNCIAS INSTAURADAS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092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EM TRAMITAÇÃO NA CGMP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092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CONCLUÍDAS/ARQUIVADAS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4092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CONCLUÍDAS COM SUGESTÃO DE SANÇÃO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4092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CONCLUÍDAS COM SUGESTÃO DE PAD AO CSMP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3912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CONCLUÍDAS COM SUGESTÃO DE PIC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sp>
        <p:nvSpPr>
          <p:cNvPr id="158" name="CustomShape 3"/>
          <p:cNvSpPr/>
          <p:nvPr/>
        </p:nvSpPr>
        <p:spPr>
          <a:xfrm>
            <a:off x="4284000" y="393300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971640" y="332640"/>
            <a:ext cx="7772040" cy="796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93000"/>
              </a:lnSpc>
            </a:pPr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ATIVIDADES CORREICIONAIS 2019</a:t>
            </a: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60" name="Table 2"/>
          <p:cNvGraphicFramePr/>
          <p:nvPr/>
        </p:nvGraphicFramePr>
        <p:xfrm>
          <a:off x="1259640" y="1196640"/>
          <a:ext cx="6365160" cy="2194560"/>
        </p:xfrm>
        <a:graphic>
          <a:graphicData uri="http://schemas.openxmlformats.org/drawingml/2006/table">
            <a:tbl>
              <a:tblPr/>
              <a:tblGrid>
                <a:gridCol w="4737960"/>
                <a:gridCol w="1627200"/>
              </a:tblGrid>
              <a:tr h="354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ÓRGÃOS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2019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5496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 PROCURADORIAS DE JUSTIÇA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5496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 </a:t>
                      </a: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Lucida Sans Unicode"/>
                        </a:rPr>
                        <a:t>PROMOTORIAS DE JUSTIÇA DE 1ª ENTRÂNCIA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5496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 PROMOTORIAS DE JUSTIÇA DE 2ª ENTRÂNCIA 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5496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 CENTROS DE APOIO OPERACIONAIS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5640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TOTAL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755640" y="332640"/>
            <a:ext cx="7992360" cy="796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93000"/>
              </a:lnSpc>
            </a:pPr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RELATÓRIOS DE CORREICÕES E INSPEÇÕES 2019</a:t>
            </a: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62" name="Table 2"/>
          <p:cNvGraphicFramePr/>
          <p:nvPr/>
        </p:nvGraphicFramePr>
        <p:xfrm>
          <a:off x="695880" y="1052640"/>
          <a:ext cx="8064720" cy="2194560"/>
        </p:xfrm>
        <a:graphic>
          <a:graphicData uri="http://schemas.openxmlformats.org/drawingml/2006/table">
            <a:tbl>
              <a:tblPr/>
              <a:tblGrid>
                <a:gridCol w="6003000"/>
                <a:gridCol w="2061720"/>
              </a:tblGrid>
              <a:tr h="354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ÓRGÃOS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2019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5496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 PROCURADORIAS DE JUSTIÇA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5496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 </a:t>
                      </a: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Lucida Sans Unicode"/>
                        </a:rPr>
                        <a:t>PROMOTORIAS DE JUSTIÇA DE 1ª ENTRÂNCIA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5496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 PROMOTORIAS DE JUSTIÇA DE 2ª ENTRÂNCIA 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5496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 CENTROS DE APOIO OPERACIONAIS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56400"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TOTAL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395640" y="980640"/>
            <a:ext cx="8280720" cy="5544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1199"/>
              </a:spcBef>
            </a:pPr>
            <a:r>
              <a:rPr lang="pt-BR" sz="5200" b="0" strike="noStrike" spc="-1" dirty="0">
                <a:solidFill>
                  <a:srgbClr val="000000"/>
                </a:solidFill>
                <a:latin typeface="Calibri"/>
              </a:rPr>
              <a:t>O presente Relatório Executivo da Corregedoria-Geral do Ministério Público do Estado do Amazonas tem por objetivo apresentar ao Conselho Nacional do Ministério Público – CNMP, ao Colégio de Procuradores de Justiça – CPJ,  aos membros da Instituição e à sociedade amazonense, os resultados alcançados no ano de 2019, com uma avaliação sobre as ações implementadas no referido exercício. 	</a:t>
            </a:r>
          </a:p>
          <a:p>
            <a:pPr algn="just">
              <a:lnSpc>
                <a:spcPct val="120000"/>
              </a:lnSpc>
              <a:spcBef>
                <a:spcPts val="1199"/>
              </a:spcBef>
            </a:pPr>
            <a:r>
              <a:rPr lang="pt-BR" sz="5200" b="0" strike="noStrike" spc="-1" dirty="0">
                <a:solidFill>
                  <a:srgbClr val="000000"/>
                </a:solidFill>
                <a:latin typeface="Calibri"/>
              </a:rPr>
              <a:t>Convém destacar que, a Corregedoria-Geral do Ministério Público é o órgão da Administração Superior responsável pela orientação e fiscalização das atividades funcionais dos Procuradores e Promotores de Justiça, assim como da conduta funcional destes últimos, também é encarregada de fiscalizar as atividades dos demais órgãos da administração e dos órgãos auxiliares da atividade funcional, conforme assenta o art. 51 da Lei Complementar Estadual nº 011, de 17 de dezembro de 1993.</a:t>
            </a:r>
          </a:p>
          <a:p>
            <a:pPr algn="just">
              <a:lnSpc>
                <a:spcPct val="120000"/>
              </a:lnSpc>
              <a:spcBef>
                <a:spcPts val="1199"/>
              </a:spcBef>
            </a:pPr>
            <a:r>
              <a:rPr lang="pt-BR" sz="5200" b="0" strike="noStrike" spc="-1" dirty="0">
                <a:solidFill>
                  <a:srgbClr val="000000"/>
                </a:solidFill>
                <a:latin typeface="Calibri"/>
              </a:rPr>
              <a:t>Direcionados para o objetivo primário de </a:t>
            </a:r>
            <a:r>
              <a:rPr lang="pt-BR" sz="5200" b="1" strike="noStrike" spc="-1" dirty="0">
                <a:solidFill>
                  <a:srgbClr val="000000"/>
                </a:solidFill>
                <a:latin typeface="Calibri"/>
              </a:rPr>
              <a:t>orientação</a:t>
            </a:r>
            <a:r>
              <a:rPr lang="pt-BR" sz="5200" b="0" strike="noStrike" spc="-1" dirty="0">
                <a:solidFill>
                  <a:srgbClr val="000000"/>
                </a:solidFill>
                <a:latin typeface="Calibri"/>
              </a:rPr>
              <a:t>, procuramos aperfeiçoar o que já vinha sendo realizado nas gestões anteriores, assim como aplicar os princípios e paradigmas e constantes da Carta de Brasília, sobretudo com relação à </a:t>
            </a:r>
            <a:r>
              <a:rPr lang="pt-BR" sz="5200" b="0" strike="noStrike" spc="-1" dirty="0" smtClean="0">
                <a:solidFill>
                  <a:srgbClr val="000000"/>
                </a:solidFill>
                <a:latin typeface="Calibri"/>
              </a:rPr>
              <a:t>resolutividade</a:t>
            </a:r>
            <a:r>
              <a:rPr lang="pt-BR" sz="5200" b="0" strike="noStrike" spc="-1" dirty="0">
                <a:solidFill>
                  <a:srgbClr val="000000"/>
                </a:solidFill>
                <a:latin typeface="Calibri"/>
              </a:rPr>
              <a:t>. Com relação à  </a:t>
            </a:r>
            <a:r>
              <a:rPr lang="pt-BR" sz="5200" b="1" strike="noStrike" spc="-1" dirty="0">
                <a:solidFill>
                  <a:srgbClr val="000000"/>
                </a:solidFill>
                <a:latin typeface="Calibri"/>
              </a:rPr>
              <a:t>função fiscalizatória</a:t>
            </a:r>
            <a:r>
              <a:rPr lang="pt-BR" sz="5200" b="0" strike="noStrike" spc="-1" dirty="0">
                <a:solidFill>
                  <a:srgbClr val="000000"/>
                </a:solidFill>
                <a:latin typeface="Calibri"/>
              </a:rPr>
              <a:t>, este órgão buscou estabelecer um relacionamento mais próximo com os membros da Instituição, objetivando conhecer com minudência o trabalho realizado em cada Órgão Ministerial, bem como as principais dificuldades enfrentadas por Procuradores e Promotores de Justiça no desempenho de suas atividades funcionais. </a:t>
            </a:r>
          </a:p>
          <a:p>
            <a:pPr algn="just">
              <a:lnSpc>
                <a:spcPct val="120000"/>
              </a:lnSpc>
              <a:spcBef>
                <a:spcPts val="1199"/>
              </a:spcBef>
            </a:pPr>
            <a:r>
              <a:rPr lang="pt-BR" sz="5200" b="0" strike="noStrike" spc="-1" dirty="0">
                <a:solidFill>
                  <a:srgbClr val="000000"/>
                </a:solidFill>
                <a:latin typeface="Calibri"/>
              </a:rPr>
              <a:t>No que concerne, ainda, à função fiscalizadora, foram envidados os esforços necessários pelos membros e servidores do Órgão Correcional, para cumprimento do Planejamento de Inspeções e Correições nas Promotorias de Justiça. Nesse sentido, foram realizadas 23 (vinte e três) atividades fiscalizatórias “in </a:t>
            </a:r>
            <a:r>
              <a:rPr lang="pt-BR" sz="5200" b="0" strike="noStrike" spc="-1" dirty="0" err="1">
                <a:solidFill>
                  <a:srgbClr val="000000"/>
                </a:solidFill>
                <a:latin typeface="Calibri"/>
              </a:rPr>
              <a:t>locu</a:t>
            </a:r>
            <a:r>
              <a:rPr lang="pt-BR" sz="5200" b="0" strike="noStrike" spc="-1" dirty="0">
                <a:solidFill>
                  <a:srgbClr val="000000"/>
                </a:solidFill>
                <a:latin typeface="Calibri"/>
              </a:rPr>
              <a:t>”, com a expedição de 23 (vinte e três) Relatórios de Correição, </a:t>
            </a:r>
            <a:r>
              <a:rPr lang="pt-BR" sz="5200" b="0" strike="noStrike" spc="-1" dirty="0" smtClean="0">
                <a:solidFill>
                  <a:srgbClr val="000000"/>
                </a:solidFill>
                <a:latin typeface="Calibri"/>
              </a:rPr>
              <a:t>1 no GAECO, </a:t>
            </a:r>
            <a:r>
              <a:rPr lang="pt-BR" sz="5200" b="0" strike="noStrike" spc="-1" dirty="0" smtClean="0">
                <a:latin typeface="Calibri"/>
              </a:rPr>
              <a:t>11</a:t>
            </a:r>
            <a:r>
              <a:rPr lang="pt-BR" sz="52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pt-BR" sz="5200" b="0" strike="noStrike" spc="-1" dirty="0">
                <a:solidFill>
                  <a:srgbClr val="000000"/>
                </a:solidFill>
                <a:latin typeface="Calibri"/>
              </a:rPr>
              <a:t>nas Promotorias da Capital e </a:t>
            </a:r>
            <a:r>
              <a:rPr lang="pt-BR" sz="5200" b="0" strike="noStrike" spc="-1" dirty="0" smtClean="0">
                <a:latin typeface="Calibri"/>
              </a:rPr>
              <a:t>1</a:t>
            </a:r>
            <a:r>
              <a:rPr lang="pt-BR" sz="52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pt-BR" sz="5200" b="0" strike="noStrike" spc="-1" dirty="0">
                <a:solidFill>
                  <a:srgbClr val="000000"/>
                </a:solidFill>
                <a:latin typeface="Calibri"/>
              </a:rPr>
              <a:t>nas Promotorias de Entrância Inicial, a saber: nas Comarcas de </a:t>
            </a:r>
            <a:r>
              <a:rPr lang="pt-BR" sz="5200" b="0" strike="noStrike" spc="-1" dirty="0" err="1">
                <a:solidFill>
                  <a:srgbClr val="000000"/>
                </a:solidFill>
                <a:latin typeface="Calibri"/>
              </a:rPr>
              <a:t>Anamã</a:t>
            </a:r>
            <a:r>
              <a:rPr lang="pt-BR" sz="5200" b="0" strike="noStrike" spc="-1" dirty="0">
                <a:solidFill>
                  <a:srgbClr val="000000"/>
                </a:solidFill>
                <a:latin typeface="Calibri"/>
              </a:rPr>
              <a:t> (21 a 23/05/2019), Benjamin Constant (23 a 26/09/2019), </a:t>
            </a:r>
            <a:r>
              <a:rPr lang="pt-BR" sz="5200" b="0" strike="noStrike" spc="-1" dirty="0" err="1">
                <a:solidFill>
                  <a:srgbClr val="000000"/>
                </a:solidFill>
                <a:latin typeface="Calibri"/>
              </a:rPr>
              <a:t>Beruri</a:t>
            </a:r>
            <a:r>
              <a:rPr lang="pt-BR" sz="5200" b="0" strike="noStrike" spc="-1" dirty="0">
                <a:solidFill>
                  <a:srgbClr val="000000"/>
                </a:solidFill>
                <a:latin typeface="Calibri"/>
              </a:rPr>
              <a:t> (de 29 a 30/05/2019), Juruá (24 a 28/06/2019), Jutaí (20 a 24/08/2019), Lábrea (15 a 17/07/2019), Nova Olinda do Norte (21 a 23/03/2019), Santa Isabel do Rio Negro (de 13 a 16/08/2019), 1ª de </a:t>
            </a:r>
            <a:r>
              <a:rPr lang="pt-BR" sz="5400" b="0" strike="noStrike" spc="-1" dirty="0">
                <a:solidFill>
                  <a:srgbClr val="000000"/>
                </a:solidFill>
                <a:latin typeface="Calibri"/>
              </a:rPr>
              <a:t>Tabatinga (26 a 29/8/2019), 2ª de Tefé (de 17 a 19/19/19) e Uarini (11 a 13/11/2019) e, na Capital, nas Promotorias de Justiça 16ª, 90ª, 91ª, 92ª, 93ª, 94ª, 95ª, 96ª, 97ª, 98ª e 101ª .</a:t>
            </a:r>
          </a:p>
          <a:p>
            <a:pPr algn="just">
              <a:lnSpc>
                <a:spcPct val="120000"/>
              </a:lnSpc>
              <a:spcBef>
                <a:spcPts val="1199"/>
              </a:spcBef>
            </a:pPr>
            <a:r>
              <a:rPr lang="pt-BR" sz="5200" b="0" strike="noStrike" spc="-1" dirty="0">
                <a:solidFill>
                  <a:srgbClr val="1F497D"/>
                </a:solidFill>
                <a:latin typeface="Calibri"/>
              </a:rPr>
              <a:t>		</a:t>
            </a:r>
            <a:endParaRPr lang="pt-BR" sz="5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395640" y="274680"/>
            <a:ext cx="8064360" cy="849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pt-BR" sz="2400" b="1" strike="noStrike" spc="-1">
                <a:solidFill>
                  <a:srgbClr val="1F497D"/>
                </a:solidFill>
                <a:latin typeface="News Gothic Std"/>
              </a:rPr>
              <a:t>APRESENTAÇÃO</a:t>
            </a: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457200" y="332640"/>
            <a:ext cx="8229240" cy="935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r">
              <a:lnSpc>
                <a:spcPct val="100000"/>
              </a:lnSpc>
            </a:pPr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CONTROLE GERAL DE INSPEÇÕES/CORREIÇÕES</a:t>
            </a:r>
            <a:r>
              <a:t/>
            </a:r>
            <a:br/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PROMOTORIAS DE 1ª ENTRÂNCIA 2019</a:t>
            </a: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CustomShape 2"/>
          <p:cNvSpPr/>
          <p:nvPr/>
        </p:nvSpPr>
        <p:spPr>
          <a:xfrm>
            <a:off x="5135400" y="1175040"/>
            <a:ext cx="183960" cy="118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anchor="ctr">
            <a:spAutoFit/>
          </a:bodyPr>
          <a:lstStyle/>
          <a:p>
            <a:pPr algn="just">
              <a:lnSpc>
                <a:spcPct val="100000"/>
              </a:lnSpc>
            </a:pPr>
            <a:r>
              <a:t/>
            </a:r>
            <a:br/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t/>
            </a:r>
            <a:br/>
            <a:endParaRPr lang="pt-BR" sz="1800" b="0" strike="noStrike" spc="-1">
              <a:latin typeface="Arial"/>
            </a:endParaRPr>
          </a:p>
        </p:txBody>
      </p:sp>
      <p:graphicFrame>
        <p:nvGraphicFramePr>
          <p:cNvPr id="165" name="Table 3"/>
          <p:cNvGraphicFramePr/>
          <p:nvPr/>
        </p:nvGraphicFramePr>
        <p:xfrm>
          <a:off x="323640" y="1406520"/>
          <a:ext cx="8362800" cy="4525560"/>
        </p:xfrm>
        <a:graphic>
          <a:graphicData uri="http://schemas.openxmlformats.org/drawingml/2006/table">
            <a:tbl>
              <a:tblPr/>
              <a:tblGrid>
                <a:gridCol w="1728000"/>
                <a:gridCol w="1656000"/>
                <a:gridCol w="1080000"/>
                <a:gridCol w="936000"/>
                <a:gridCol w="1080000"/>
                <a:gridCol w="1882800"/>
              </a:tblGrid>
              <a:tr h="284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PROMOTORIA INTERIOR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MEMBRO CORREGEDOR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8EB4E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DATA DE REALIZAÇÃO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8E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NATUREZA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MEMBRO CORREICIONADO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8EB4E3"/>
                    </a:solidFill>
                  </a:tcPr>
                </a:tc>
              </a:tr>
              <a:tr h="369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Anamã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Renilce Helen Queiroz de Sousa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21/5/2019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23/5/2019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Kepler Antony Neto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55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Benjamin Constant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Maria Eunice Lopes de Lucena Bittencourt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23/9/2019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26/9/2019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Eric Nunes Novaes Machado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</a:tr>
              <a:tr h="369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Beruri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Renilce Helen Queiroz de Sousa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29/5/2019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30/5/2019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Christiane Dolzany Araújo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69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Juruá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Renilce Helen Queiroz de Sousa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24/6/2019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28/6/2019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Adriana Monteiro Espinheira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</a:tr>
              <a:tr h="369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Jutaí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Renilce Helen Queiroz de Sousa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20/8/2019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24/8/2019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Elanderson Lima Duarte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8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Lábrea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Jorge Michel Ayres Martins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15/7/2019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17/7/2019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Rodrigo Nicoletti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</a:tr>
              <a:tr h="369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Nova Olinda do Norte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Jorge Michel Ayres Martins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21/3/2019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23/3/2019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Carla dos Santos Guedes Gonzaga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55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Santa Isabel do Rio Negro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Maria Eunice Lopes de Lucena Bittencourt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13/8/2019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16/8/2019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Claudio Facundo de Lima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</a:tr>
              <a:tr h="455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Tabatinga (1ª)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Maria Eunice Lopes de Lucena Bittencourt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26/8/2019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29/8/2019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André Epifânio Martins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69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Tefé (2ª)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Renilce Helen Queiroz de Sousa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17/9/2019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19/9/2019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Fábia Melo Barbosa de Oliveira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C6D9F1"/>
                    </a:solidFill>
                  </a:tcPr>
                </a:tc>
              </a:tr>
              <a:tr h="372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Uarini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Renilce Helen Queiroz de Sousa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11/11/2019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13/11/2019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Gustavo Van Der Laars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440" marR="2844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457200" y="332640"/>
            <a:ext cx="8229240" cy="935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r">
              <a:lnSpc>
                <a:spcPct val="100000"/>
              </a:lnSpc>
            </a:pPr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CONTROLE GERAL DE INSPEÇÕES/CORREIÇÕES</a:t>
            </a:r>
            <a:r>
              <a:t/>
            </a:r>
            <a:br/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PROMOTORIAS DE 2ª ENTRÂNCIA 2019</a:t>
            </a: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CustomShape 2"/>
          <p:cNvSpPr/>
          <p:nvPr/>
        </p:nvSpPr>
        <p:spPr>
          <a:xfrm>
            <a:off x="5135400" y="1175040"/>
            <a:ext cx="183960" cy="118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anchor="ctr">
            <a:spAutoFit/>
          </a:bodyPr>
          <a:lstStyle/>
          <a:p>
            <a:pPr algn="just">
              <a:lnSpc>
                <a:spcPct val="100000"/>
              </a:lnSpc>
            </a:pPr>
            <a:r>
              <a:t/>
            </a:r>
            <a:br/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t/>
            </a:r>
            <a:br/>
            <a:endParaRPr lang="pt-BR" sz="1800" b="0" strike="noStrike" spc="-1">
              <a:latin typeface="Arial"/>
            </a:endParaRPr>
          </a:p>
        </p:txBody>
      </p:sp>
      <p:graphicFrame>
        <p:nvGraphicFramePr>
          <p:cNvPr id="168" name="Table 3"/>
          <p:cNvGraphicFramePr/>
          <p:nvPr/>
        </p:nvGraphicFramePr>
        <p:xfrm>
          <a:off x="683640" y="1311840"/>
          <a:ext cx="8136720" cy="4587840"/>
        </p:xfrm>
        <a:graphic>
          <a:graphicData uri="http://schemas.openxmlformats.org/drawingml/2006/table">
            <a:tbl>
              <a:tblPr/>
              <a:tblGrid>
                <a:gridCol w="1008000"/>
                <a:gridCol w="2088000"/>
                <a:gridCol w="936000"/>
                <a:gridCol w="1080000"/>
                <a:gridCol w="1224000"/>
                <a:gridCol w="1800720"/>
              </a:tblGrid>
              <a:tr h="303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PROMOTORIA CAPITAL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MEMBRO CORREGEDOR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8EB4E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DATA DE REALIZAÇÃO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8E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NATUREZA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MEMBRO CORREICIONADO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8EB4E3"/>
                    </a:solidFill>
                  </a:tcPr>
                </a:tc>
              </a:tr>
              <a:tr h="462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16ª PJ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Maria Eunice Lopes de Lucena Bittencourt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29/11/2019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29/11/2019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Igor Starling Peixoto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62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90ª PJ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Maria Eunice Lopes de Lucena Bittencourt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29/7/2019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29/7/2019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Sarah Pirangy de Souza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  <a:tr h="289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91ª PJ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Jorge Michel Ayres Martins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29/7/2019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29/7/2019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Evandro da Silva Isolino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89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92ª PJ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Jorge Michel Ayres Martins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20/8/2019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20/8/2019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Edinaldo Aquino Medeiros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  <a:tr h="289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93ª PJ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Jorge Michel Ayres Martins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31/7/2019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31/7/2019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André Lavareda Fonseca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62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94ª PJ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Maria Eunice Lopes de Lucena Bittencourt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1/8/2019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1/8/2019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Francisco Lázaro de Morais Campos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  <a:tr h="289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95ª PJ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Jorge Michel Ayres Martins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30/7/2019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30/7/2019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André Luiz Medeiros Figueira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62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96ª PJ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Maria Eunice Lopes de Lucena Bittencourt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6/8/2019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6/8/2019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Carlos José Alves de Araújo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  <a:tr h="376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97ª PJ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Renilce Helen Queiroz de Sousa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31/7/2019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31/7/2019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Ítalo Klinger Rodrigues do Nascimento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6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98ª PJ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Renilce Helen Queiroz de Sousa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31/7/2019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31/7/2019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Elizandra Leite Guedes de Lira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DCE6F2"/>
                    </a:solidFill>
                  </a:tcPr>
                </a:tc>
              </a:tr>
              <a:tr h="461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101ª PJ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Maria Eunice Lopes de Lucena Bittencourt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22/11/2019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22/11/2019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Géber Mafra Rocha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457200" y="332640"/>
            <a:ext cx="8229240" cy="935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r">
              <a:lnSpc>
                <a:spcPct val="100000"/>
              </a:lnSpc>
            </a:pPr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CONTROLE GERAL DE INSPEÇÕES/CORREIÇÕES</a:t>
            </a:r>
            <a:r>
              <a:t/>
            </a:r>
            <a:br/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CENTROS DE APOIO OPERACIONAIS 2019</a:t>
            </a: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5135400" y="1175040"/>
            <a:ext cx="183960" cy="118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anchor="ctr">
            <a:spAutoFit/>
          </a:bodyPr>
          <a:lstStyle/>
          <a:p>
            <a:pPr algn="just">
              <a:lnSpc>
                <a:spcPct val="100000"/>
              </a:lnSpc>
            </a:pPr>
            <a:r>
              <a:t/>
            </a:r>
            <a:br/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t/>
            </a:r>
            <a:br/>
            <a:endParaRPr lang="pt-BR" sz="1800" b="0" strike="noStrike" spc="-1">
              <a:latin typeface="Arial"/>
            </a:endParaRPr>
          </a:p>
        </p:txBody>
      </p:sp>
      <p:graphicFrame>
        <p:nvGraphicFramePr>
          <p:cNvPr id="171" name="Table 3"/>
          <p:cNvGraphicFramePr/>
          <p:nvPr/>
        </p:nvGraphicFramePr>
        <p:xfrm>
          <a:off x="683640" y="1311840"/>
          <a:ext cx="8136720" cy="1006200"/>
        </p:xfrm>
        <a:graphic>
          <a:graphicData uri="http://schemas.openxmlformats.org/drawingml/2006/table">
            <a:tbl>
              <a:tblPr/>
              <a:tblGrid>
                <a:gridCol w="1008000"/>
                <a:gridCol w="2088000"/>
                <a:gridCol w="936000"/>
                <a:gridCol w="1080000"/>
                <a:gridCol w="1224000"/>
                <a:gridCol w="1800720"/>
              </a:tblGrid>
              <a:tr h="166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CAO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MEMBRO CORREGEDOR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8EB4E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DATA DE REALIZAÇÃO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8E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NATUREZA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MEMBRO CORREICIONADO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8EB4E3"/>
                    </a:solidFill>
                  </a:tcPr>
                </a:tc>
              </a:tr>
              <a:tr h="777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GAECO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Jorge Michel Ayres Martins,</a:t>
                      </a:r>
                      <a:endParaRPr lang="pt-BR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Maria Eunice Lopes de Lucena Bittencourt e Renilce Helen Queiroz de Sousa</a:t>
                      </a:r>
                      <a:endParaRPr lang="pt-BR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t-BR" sz="9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30/7/2019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31/7/2019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Correição</a:t>
                      </a:r>
                      <a:endParaRPr lang="pt-BR" sz="900" b="0" strike="noStrike" spc="-1">
                        <a:latin typeface="Arial"/>
                      </a:endParaRPr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Cláudio Sérgio Tanajura Sampaio</a:t>
                      </a:r>
                      <a:endParaRPr lang="pt-BR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Flávio Mota Morais Silveira</a:t>
                      </a:r>
                      <a:endParaRPr lang="pt-BR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9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Luiz Alberto Dantas de Vasconcellos</a:t>
                      </a:r>
                      <a:endParaRPr lang="pt-BR" sz="9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t-BR" sz="900" b="0" strike="noStrike" spc="-1">
                        <a:latin typeface="Arial"/>
                      </a:endParaRPr>
                    </a:p>
                  </a:txBody>
                  <a:tcPr marL="28800" marR="28800"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457200" y="332640"/>
            <a:ext cx="8229240" cy="935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r">
              <a:lnSpc>
                <a:spcPct val="100000"/>
              </a:lnSpc>
            </a:pPr>
            <a:r>
              <a:rPr lang="pt-BR" sz="2400" b="1" strike="noStrike" spc="-1" dirty="0" smtClean="0">
                <a:solidFill>
                  <a:srgbClr val="17375E"/>
                </a:solidFill>
                <a:latin typeface="News Gothic Std"/>
              </a:rPr>
              <a:t>PRODUTIVIDADE GERAL POR PROCURADOR 2019</a:t>
            </a:r>
            <a:endParaRPr lang="pt-BR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5135400" y="1175040"/>
            <a:ext cx="183960" cy="118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anchor="ctr">
            <a:spAutoFit/>
          </a:bodyPr>
          <a:lstStyle/>
          <a:p>
            <a:pPr algn="just">
              <a:lnSpc>
                <a:spcPct val="100000"/>
              </a:lnSpc>
            </a:pPr>
            <a:r>
              <a:t/>
            </a:r>
            <a:br/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t/>
            </a:r>
            <a:br/>
            <a:endParaRPr lang="pt-BR" sz="1800" b="0" strike="noStrike" spc="-1">
              <a:latin typeface="Arial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113254"/>
              </p:ext>
            </p:extLst>
          </p:nvPr>
        </p:nvGraphicFramePr>
        <p:xfrm>
          <a:off x="1034867" y="1390515"/>
          <a:ext cx="3458756" cy="45259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290"/>
                <a:gridCol w="1967014"/>
                <a:gridCol w="725071"/>
                <a:gridCol w="546381"/>
              </a:tblGrid>
              <a:tr h="31889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>
                          <a:effectLst/>
                        </a:rPr>
                        <a:t> 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u="none" strike="noStrike" dirty="0">
                          <a:effectLst/>
                        </a:rPr>
                        <a:t>MEMBRO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u="none" strike="noStrike" dirty="0">
                          <a:effectLst/>
                        </a:rPr>
                        <a:t>Finalístico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u="none" strike="noStrike" dirty="0">
                          <a:effectLst/>
                        </a:rPr>
                        <a:t>PART. (%)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74395"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1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u="none" strike="noStrike" dirty="0" err="1">
                          <a:effectLst/>
                        </a:rPr>
                        <a:t>Adelton</a:t>
                      </a:r>
                      <a:r>
                        <a:rPr lang="pt-BR" sz="800" u="none" strike="noStrike" dirty="0">
                          <a:effectLst/>
                        </a:rPr>
                        <a:t> Albuquerque Matos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696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>
                          <a:effectLst/>
                        </a:rPr>
                        <a:t>3,11%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332181"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2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u="none" strike="noStrike" dirty="0">
                          <a:effectLst/>
                        </a:rPr>
                        <a:t>Antonina Maria de Castro do C. Valle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1.032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>
                          <a:effectLst/>
                        </a:rPr>
                        <a:t>4,61%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395"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3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u="none" strike="noStrike" dirty="0">
                          <a:effectLst/>
                        </a:rPr>
                        <a:t>Carlos Antônio Ferreira </a:t>
                      </a:r>
                      <a:r>
                        <a:rPr lang="pt-BR" sz="800" u="none" strike="noStrike" dirty="0" err="1">
                          <a:effectLst/>
                        </a:rPr>
                        <a:t>Coêlho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704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>
                          <a:effectLst/>
                        </a:rPr>
                        <a:t>3,15%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395"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4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u="none" strike="noStrike" dirty="0">
                          <a:effectLst/>
                        </a:rPr>
                        <a:t>Carlos Lélio </a:t>
                      </a:r>
                      <a:r>
                        <a:rPr lang="pt-BR" sz="800" u="none" strike="noStrike" dirty="0" err="1">
                          <a:effectLst/>
                        </a:rPr>
                        <a:t>Lauria</a:t>
                      </a:r>
                      <a:r>
                        <a:rPr lang="pt-BR" sz="800" u="none" strike="noStrike" dirty="0">
                          <a:effectLst/>
                        </a:rPr>
                        <a:t> Ferreira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668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>
                          <a:effectLst/>
                        </a:rPr>
                        <a:t>2,99%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395"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5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 dirty="0">
                          <a:effectLst/>
                        </a:rPr>
                        <a:t>Flávio Ferreira Lopes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463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>
                          <a:effectLst/>
                        </a:rPr>
                        <a:t>2,07%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92319"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6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 dirty="0">
                          <a:effectLst/>
                        </a:rPr>
                        <a:t>Francisco das Chagas Santiago da Cruz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907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>
                          <a:effectLst/>
                        </a:rPr>
                        <a:t>4,05%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395"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7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 dirty="0">
                          <a:effectLst/>
                        </a:rPr>
                        <a:t>José Roque Nunes Marques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 dirty="0">
                          <a:effectLst/>
                        </a:rPr>
                        <a:t>2.010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>
                          <a:effectLst/>
                        </a:rPr>
                        <a:t>8,98%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395"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8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 dirty="0">
                          <a:effectLst/>
                        </a:rPr>
                        <a:t>Karla </a:t>
                      </a:r>
                      <a:r>
                        <a:rPr lang="pt-BR" sz="800" u="none" strike="noStrike" dirty="0" err="1">
                          <a:effectLst/>
                        </a:rPr>
                        <a:t>Fregapani</a:t>
                      </a:r>
                      <a:r>
                        <a:rPr lang="pt-BR" sz="800" u="none" strike="noStrike" dirty="0">
                          <a:effectLst/>
                        </a:rPr>
                        <a:t> Leite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1.075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>
                          <a:effectLst/>
                        </a:rPr>
                        <a:t>4,80%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92319"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9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 dirty="0" err="1">
                          <a:effectLst/>
                        </a:rPr>
                        <a:t>Liani</a:t>
                      </a:r>
                      <a:r>
                        <a:rPr lang="pt-BR" sz="800" u="none" strike="noStrike" dirty="0">
                          <a:effectLst/>
                        </a:rPr>
                        <a:t> Mônica Guedes de F. Rodrigues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 dirty="0">
                          <a:effectLst/>
                        </a:rPr>
                        <a:t>974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>
                          <a:effectLst/>
                        </a:rPr>
                        <a:t>4,35%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395"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10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 dirty="0">
                          <a:effectLst/>
                        </a:rPr>
                        <a:t>Maria José da Silva Nazaré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2.139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>
                          <a:effectLst/>
                        </a:rPr>
                        <a:t>9,56%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7613"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11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 dirty="0">
                          <a:effectLst/>
                        </a:rPr>
                        <a:t>Nicolau </a:t>
                      </a:r>
                      <a:r>
                        <a:rPr lang="pt-BR" sz="800" u="none" strike="noStrike" dirty="0" err="1">
                          <a:effectLst/>
                        </a:rPr>
                        <a:t>Libório</a:t>
                      </a:r>
                      <a:r>
                        <a:rPr lang="pt-BR" sz="800" u="none" strike="noStrike" dirty="0">
                          <a:effectLst/>
                        </a:rPr>
                        <a:t> dos Santos Filho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 dirty="0">
                          <a:effectLst/>
                        </a:rPr>
                        <a:t>1.192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>
                          <a:effectLst/>
                        </a:rPr>
                        <a:t>5,33%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395"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12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 dirty="0" err="1">
                          <a:effectLst/>
                        </a:rPr>
                        <a:t>Noeme</a:t>
                      </a:r>
                      <a:r>
                        <a:rPr lang="pt-BR" sz="800" u="none" strike="noStrike" dirty="0">
                          <a:effectLst/>
                        </a:rPr>
                        <a:t> Tobias de Souza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1.823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8,15%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395"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13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 dirty="0">
                          <a:effectLst/>
                        </a:rPr>
                        <a:t>Pedro Bezerra Filho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 dirty="0">
                          <a:effectLst/>
                        </a:rPr>
                        <a:t>709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3,17%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395"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14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 dirty="0" err="1">
                          <a:effectLst/>
                        </a:rPr>
                        <a:t>Públio</a:t>
                      </a:r>
                      <a:r>
                        <a:rPr lang="pt-BR" sz="800" u="none" strike="noStrike" dirty="0">
                          <a:effectLst/>
                        </a:rPr>
                        <a:t> Caio Bessa Cyrino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 dirty="0">
                          <a:effectLst/>
                        </a:rPr>
                        <a:t>843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>
                          <a:effectLst/>
                        </a:rPr>
                        <a:t>3,77%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395"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15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 dirty="0">
                          <a:effectLst/>
                        </a:rPr>
                        <a:t>Rita Augusta de Vasconcellos Dias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>
                          <a:effectLst/>
                        </a:rPr>
                        <a:t>1.367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6,11%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395"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16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Sandra Cal Oliveira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 dirty="0">
                          <a:effectLst/>
                        </a:rPr>
                        <a:t>2.119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9,47%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92319"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17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 dirty="0">
                          <a:effectLst/>
                        </a:rPr>
                        <a:t>Silvana Maria Mendonça P. dos Santos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 dirty="0">
                          <a:effectLst/>
                        </a:rPr>
                        <a:t>855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3,82%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395"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18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Sílvia Abdala Tuma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 dirty="0">
                          <a:effectLst/>
                        </a:rPr>
                        <a:t>1.490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6,66%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395"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19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 dirty="0">
                          <a:effectLst/>
                        </a:rPr>
                        <a:t>Suzete Maria dos Santos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u="none" strike="noStrike" dirty="0">
                          <a:effectLst/>
                        </a:rPr>
                        <a:t>1.310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u="none" strike="noStrike" dirty="0">
                          <a:effectLst/>
                        </a:rPr>
                        <a:t>5,85%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395">
                <a:tc>
                  <a:txBody>
                    <a:bodyPr/>
                    <a:lstStyle/>
                    <a:p>
                      <a:pPr algn="l" fontAlgn="t"/>
                      <a:r>
                        <a:rPr lang="pt-BR" sz="800" u="none" strike="noStrike">
                          <a:effectLst/>
                        </a:rPr>
                        <a:t> 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800" b="1" u="none" strike="noStrike" dirty="0">
                          <a:effectLst/>
                        </a:rPr>
                        <a:t>TOTAL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800" b="1" u="none" strike="noStrike" dirty="0">
                          <a:effectLst/>
                        </a:rPr>
                        <a:t>22.376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b="1" u="none" strike="noStrike" dirty="0">
                          <a:effectLst/>
                        </a:rPr>
                        <a:t>100,00%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4395">
                <a:tc>
                  <a:txBody>
                    <a:bodyPr/>
                    <a:lstStyle/>
                    <a:p>
                      <a:pPr algn="l" fontAlgn="t"/>
                      <a:r>
                        <a:rPr lang="pt-BR" sz="800" u="none" strike="noStrike">
                          <a:effectLst/>
                        </a:rPr>
                        <a:t> 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800" b="1" u="none" strike="noStrike">
                          <a:effectLst/>
                        </a:rPr>
                        <a:t>MÉDIA</a:t>
                      </a:r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800" b="1" u="none" strike="noStrike" dirty="0">
                          <a:effectLst/>
                        </a:rPr>
                        <a:t>1.017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b="1" u="none" strike="noStrike" dirty="0">
                          <a:effectLst/>
                        </a:rPr>
                        <a:t> 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7986" y="1738858"/>
            <a:ext cx="3718665" cy="3869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9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457200" y="332640"/>
            <a:ext cx="8229240" cy="935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r">
              <a:lnSpc>
                <a:spcPct val="100000"/>
              </a:lnSpc>
            </a:pPr>
            <a:r>
              <a:rPr lang="pt-BR" sz="2400" b="1" strike="noStrike" spc="-1" dirty="0" smtClean="0">
                <a:solidFill>
                  <a:srgbClr val="17375E"/>
                </a:solidFill>
                <a:latin typeface="News Gothic Std"/>
              </a:rPr>
              <a:t>PRODUTIVIDADE GERAL DOS MEMBROS DA CAPITAL 2019</a:t>
            </a:r>
            <a:endParaRPr lang="pt-BR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5135400" y="1175040"/>
            <a:ext cx="183960" cy="118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anchor="ctr">
            <a:spAutoFit/>
          </a:bodyPr>
          <a:lstStyle/>
          <a:p>
            <a:pPr algn="just">
              <a:lnSpc>
                <a:spcPct val="100000"/>
              </a:lnSpc>
            </a:pPr>
            <a:r>
              <a:t/>
            </a:r>
            <a:br/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t/>
            </a:r>
            <a:br/>
            <a:endParaRPr lang="pt-BR" sz="1800" b="0" strike="noStrike" spc="-1">
              <a:latin typeface="Arial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069342"/>
              </p:ext>
            </p:extLst>
          </p:nvPr>
        </p:nvGraphicFramePr>
        <p:xfrm>
          <a:off x="905229" y="1175040"/>
          <a:ext cx="3403918" cy="53587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219"/>
                <a:gridCol w="1935928"/>
                <a:gridCol w="759398"/>
                <a:gridCol w="505373"/>
              </a:tblGrid>
              <a:tr h="158595"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 dirty="0">
                          <a:effectLst/>
                        </a:rPr>
                        <a:t> </a:t>
                      </a:r>
                      <a:endParaRPr lang="pt-BR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b="1" u="none" strike="noStrike" dirty="0">
                          <a:effectLst/>
                        </a:rPr>
                        <a:t>MEMBRO</a:t>
                      </a:r>
                      <a:endParaRPr lang="pt-BR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b="1" u="none" strike="noStrike" dirty="0">
                          <a:effectLst/>
                        </a:rPr>
                        <a:t>Finalísticos</a:t>
                      </a:r>
                      <a:endParaRPr lang="pt-BR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b="1" u="none" strike="noStrike" dirty="0">
                          <a:effectLst/>
                        </a:rPr>
                        <a:t>PART. (%)</a:t>
                      </a:r>
                      <a:endParaRPr lang="pt-BR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1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Adriano Alecrim Marinho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5.231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1,74%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2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Aguinelo Balbi Júnior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864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0,29%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3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Alessandro Samartin de Gouveia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4.516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1,51%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4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 dirty="0">
                          <a:effectLst/>
                        </a:rPr>
                        <a:t>Álvaro Granja Pereira de Souza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1.674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0,56%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5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Ana Cláudia Abboud Daou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1.441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0,48%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201538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6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 dirty="0" err="1">
                          <a:effectLst/>
                        </a:rPr>
                        <a:t>Anabel</a:t>
                      </a:r>
                      <a:r>
                        <a:rPr lang="pt-BR" sz="600" u="none" strike="noStrike" dirty="0">
                          <a:effectLst/>
                        </a:rPr>
                        <a:t> Vitória P. Mendonça de Souza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8.791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2,93%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7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André Alecrim Marinho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3.871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1,29%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8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 dirty="0">
                          <a:effectLst/>
                        </a:rPr>
                        <a:t>André Luiz Medeiros Figueira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3.652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1,22%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9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 dirty="0">
                          <a:effectLst/>
                        </a:rPr>
                        <a:t>Antônio José </a:t>
                      </a:r>
                      <a:r>
                        <a:rPr lang="pt-BR" sz="600" u="none" strike="noStrike" dirty="0" err="1">
                          <a:effectLst/>
                        </a:rPr>
                        <a:t>Mancilha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684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0,23%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10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 dirty="0">
                          <a:effectLst/>
                        </a:rPr>
                        <a:t>Carla Santos Guedes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10.039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3,35%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11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Carlos José Alves de Araújo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3.930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1,31%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12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 dirty="0">
                          <a:effectLst/>
                        </a:rPr>
                        <a:t>Carlos Sérgio Edwards de Freitas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1.885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0,63%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13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 dirty="0" err="1">
                          <a:effectLst/>
                        </a:rPr>
                        <a:t>Christianne</a:t>
                      </a:r>
                      <a:r>
                        <a:rPr lang="pt-BR" sz="600" u="none" strike="noStrike" dirty="0">
                          <a:effectLst/>
                        </a:rPr>
                        <a:t> Corrêa Bento da Silva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5.577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1,86%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14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Clarissa Moraes Brito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2.899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0,97%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15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 dirty="0">
                          <a:effectLst/>
                        </a:rPr>
                        <a:t>Cláudia Maria Raposo da Câmara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1.056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0,35%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16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Cleucy Maria de Souza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3.936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1,31%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17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 dirty="0">
                          <a:effectLst/>
                        </a:rPr>
                        <a:t>Daniel Leite Brito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4.834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1,61%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18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Darlan Benevides de Queiroz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 dirty="0">
                          <a:effectLst/>
                        </a:rPr>
                        <a:t>6.878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2,29%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19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Davi Santana da Câmara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20.707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6,90%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20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Delisa Olívia Vieiralves Ferreira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 dirty="0">
                          <a:effectLst/>
                        </a:rPr>
                        <a:t>547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0,18%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201538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21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 dirty="0">
                          <a:effectLst/>
                        </a:rPr>
                        <a:t>Edgard Maia Albuquerque da Rocha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 dirty="0">
                          <a:effectLst/>
                        </a:rPr>
                        <a:t>830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0,28%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22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 dirty="0">
                          <a:effectLst/>
                        </a:rPr>
                        <a:t>Edilson Queiroz Martins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 dirty="0">
                          <a:effectLst/>
                        </a:rPr>
                        <a:t>1.252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0,42%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23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 dirty="0">
                          <a:effectLst/>
                        </a:rPr>
                        <a:t>Edinaldo Aquino Medeiros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 dirty="0">
                          <a:effectLst/>
                        </a:rPr>
                        <a:t>7.359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2,45%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24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Edna Lima de Souza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818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0,27%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25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Elis Helena de Souza Nóbile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 dirty="0">
                          <a:effectLst/>
                        </a:rPr>
                        <a:t>8.781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2,93%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26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Elizandra Leite Guedes de Lira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 dirty="0">
                          <a:effectLst/>
                        </a:rPr>
                        <a:t>6.314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2,11%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27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Elvys de Paula Freitas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1.354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0,45%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28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 dirty="0">
                          <a:effectLst/>
                        </a:rPr>
                        <a:t>Evandro da Silva </a:t>
                      </a:r>
                      <a:r>
                        <a:rPr lang="pt-BR" sz="600" u="none" strike="noStrike" dirty="0" err="1">
                          <a:effectLst/>
                        </a:rPr>
                        <a:t>Isolino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5.056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1,69%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29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 dirty="0" err="1">
                          <a:effectLst/>
                        </a:rPr>
                        <a:t>Francilene</a:t>
                      </a:r>
                      <a:r>
                        <a:rPr lang="pt-BR" sz="600" u="none" strike="noStrike" dirty="0">
                          <a:effectLst/>
                        </a:rPr>
                        <a:t> Barroso da Silva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3.297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1,10%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30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Francisco de Assis Aires Arguelles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3.060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1,02%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201538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31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Francisco Lázaro de Morais Campos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 dirty="0">
                          <a:effectLst/>
                        </a:rPr>
                        <a:t>3.251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1,08%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32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Géber Mafra Rocha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 dirty="0">
                          <a:effectLst/>
                        </a:rPr>
                        <a:t>4.505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1,50%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33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Hilton Serra Viana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 dirty="0">
                          <a:effectLst/>
                        </a:rPr>
                        <a:t>7.362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2,45%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201538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34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Ítalo Klinger Rodrigues do Nascimento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 dirty="0">
                          <a:effectLst/>
                        </a:rPr>
                        <a:t>6.415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2,14%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35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Izabel Christina Chrisóstomo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 dirty="0">
                          <a:effectLst/>
                        </a:rPr>
                        <a:t>817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0,27%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36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Jefferson Neves de Carvalho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 dirty="0">
                          <a:effectLst/>
                        </a:rPr>
                        <a:t>3.026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1,01%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37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João de Holanda Farias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 dirty="0">
                          <a:effectLst/>
                        </a:rPr>
                        <a:t>4.688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1,56%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38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João Gaspar Rodrigues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 dirty="0">
                          <a:effectLst/>
                        </a:rPr>
                        <a:t>2.926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0,98%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39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Jorge Alberto Gomes Damasceno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 dirty="0">
                          <a:effectLst/>
                        </a:rPr>
                        <a:t>6.258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2,09%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40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Jorge Alberto Veloso Pereira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 dirty="0">
                          <a:effectLst/>
                        </a:rPr>
                        <a:t>3.980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1,33%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8756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41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Jorge Wilson Lopes Cavalcante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1.322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0,44%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781548"/>
              </p:ext>
            </p:extLst>
          </p:nvPr>
        </p:nvGraphicFramePr>
        <p:xfrm>
          <a:off x="4946288" y="1184365"/>
          <a:ext cx="3187518" cy="53680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299"/>
                <a:gridCol w="1812853"/>
                <a:gridCol w="711120"/>
                <a:gridCol w="473246"/>
              </a:tblGrid>
              <a:tr h="116160">
                <a:tc>
                  <a:txBody>
                    <a:bodyPr/>
                    <a:lstStyle/>
                    <a:p>
                      <a:pPr algn="r" fontAlgn="t"/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b="1" u="none" strike="noStrike" dirty="0">
                          <a:effectLst/>
                        </a:rPr>
                        <a:t>MEMBRO</a:t>
                      </a:r>
                      <a:endParaRPr lang="pt-BR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b="1" u="none" strike="noStrike" dirty="0">
                          <a:effectLst/>
                        </a:rPr>
                        <a:t>Finalísticos</a:t>
                      </a:r>
                      <a:endParaRPr lang="pt-BR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b="1" u="none" strike="noStrike" dirty="0">
                          <a:effectLst/>
                        </a:rPr>
                        <a:t>PART. (%)</a:t>
                      </a:r>
                      <a:endParaRPr lang="pt-BR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42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 dirty="0">
                          <a:effectLst/>
                        </a:rPr>
                        <a:t>José Bernardo Ferreira Júnior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 dirty="0">
                          <a:effectLst/>
                        </a:rPr>
                        <a:t>2.861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0,95%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43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 dirty="0">
                          <a:effectLst/>
                        </a:rPr>
                        <a:t>Kátia Maria Araújo de Oliveira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 dirty="0">
                          <a:effectLst/>
                        </a:rPr>
                        <a:t>505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0,17%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44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Laís Rejane de Carvalho Freitas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2.916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0,97%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45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Lílian Maria Pires Stone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3.533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1,18%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46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Lincoln Alencar de Queiroz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748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0,25%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47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Luciana Toledo Martinho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6.526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2,18%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48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Luissandra Chíxaro de Menezes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2.884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0,96%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49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Mara Nóbia Albuquerque da Cunha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8.896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2,97%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50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Marcelo Pinto Ribeiro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5.764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1,92%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51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Marco Aurélio Lisciotto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4.398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1,47%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201828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52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Maria Betusa Araújo do Nascimento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9.158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3,05%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53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Maria Cristina Vieira da Rocha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1.003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0,33%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201828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54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Maria da Conceição da Silva Santiago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725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0,24%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201828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55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Maria Piedade Queiroz N. Belasque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2.970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0,99%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56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Mário Ypiranga Monteiro Neto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7.552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2,52%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57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Marlene Franco da Silva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2.060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0,69%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58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 dirty="0" err="1">
                          <a:effectLst/>
                        </a:rPr>
                        <a:t>Marlinda</a:t>
                      </a:r>
                      <a:r>
                        <a:rPr lang="pt-BR" sz="600" u="none" strike="noStrike" dirty="0">
                          <a:effectLst/>
                        </a:rPr>
                        <a:t> Maria Cunha Dutra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2.086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0,70%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59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Mirtil Fernandes do Vale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2.006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0,67%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60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Neyde Regina D. Trindade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880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0,29%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61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Nilda Silva de Sousa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3.329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1,11%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62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Otávio de Souza Gomes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819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0,27%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63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Paulo Stélio Sabbá Guimarães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1.691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0,56%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64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Reinaldo Alberto Nery de Lima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969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0,32%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65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Renata Cintrão Simões de Oliveira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591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0,20%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66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Rodrigo Miranda Leão Júnior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3.004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1,00%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67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Rogério Marques Santos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1.133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0,38%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68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Romina Carmen Brito Carvalho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3.311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1,10%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69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Ronaldo Andrade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638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0,21%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70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Sarah Pirangy de Souza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6.864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2,29%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71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Sheyla Andrade dos Santos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1.796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0,60%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72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Sheyla Dantas Frota de Carvalho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1.036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0,35%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73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Silvana Nobre de Lima Cabral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1.047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0,35%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74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Silvana Ramos Cavalcanti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4.946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1,65%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75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 dirty="0">
                          <a:effectLst/>
                        </a:rPr>
                        <a:t>Simone Braga </a:t>
                      </a:r>
                      <a:r>
                        <a:rPr lang="pt-BR" sz="600" u="none" strike="noStrike" dirty="0" err="1">
                          <a:effectLst/>
                        </a:rPr>
                        <a:t>Lunière</a:t>
                      </a:r>
                      <a:r>
                        <a:rPr lang="pt-BR" sz="600" u="none" strike="noStrike" dirty="0">
                          <a:effectLst/>
                        </a:rPr>
                        <a:t> da Costa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7.896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2,63%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76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Simone Martins Lima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5.701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1,90%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77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Solange da Silva Guedes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1.627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0,54%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78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Tereza Cristina Coelho da Silva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367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0,12%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79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Valber Diniz da Silva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2.998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1,00%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80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Vânia Maria Marques Marinho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3.618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1,21%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81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Vítor Moreira da Fonseca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2.162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0,72%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82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Wandete de Oliveira Netto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u="none" strike="noStrike">
                          <a:effectLst/>
                        </a:rPr>
                        <a:t>1.230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>
                          <a:effectLst/>
                        </a:rPr>
                        <a:t>0,41%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 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b="1" u="none" strike="noStrike" dirty="0">
                          <a:effectLst/>
                        </a:rPr>
                        <a:t>TOTAL</a:t>
                      </a:r>
                      <a:endParaRPr lang="pt-BR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b="1" u="none" strike="noStrike">
                          <a:effectLst/>
                        </a:rPr>
                        <a:t>299.927</a:t>
                      </a:r>
                      <a:endParaRPr lang="pt-BR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b="1" u="none" strike="noStrike">
                          <a:effectLst/>
                        </a:rPr>
                        <a:t>100,00%</a:t>
                      </a:r>
                      <a:endParaRPr lang="pt-BR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116160"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 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b="1" u="none" strike="noStrike" dirty="0">
                          <a:effectLst/>
                        </a:rPr>
                        <a:t>MÉDIA DA ENTRÂNCIA</a:t>
                      </a:r>
                      <a:endParaRPr lang="pt-BR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600" b="1" u="none" strike="noStrike" dirty="0">
                          <a:effectLst/>
                        </a:rPr>
                        <a:t>3.449</a:t>
                      </a:r>
                      <a:endParaRPr lang="pt-BR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b="1" u="none" strike="noStrike" dirty="0">
                          <a:effectLst/>
                        </a:rPr>
                        <a:t> </a:t>
                      </a:r>
                      <a:endParaRPr lang="pt-BR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89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474617" y="0"/>
            <a:ext cx="8229240" cy="935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r">
              <a:lnSpc>
                <a:spcPct val="100000"/>
              </a:lnSpc>
            </a:pPr>
            <a:r>
              <a:rPr lang="pt-BR" sz="2400" b="1" strike="noStrike" spc="-1" dirty="0" smtClean="0">
                <a:solidFill>
                  <a:srgbClr val="17375E"/>
                </a:solidFill>
                <a:latin typeface="News Gothic Std"/>
              </a:rPr>
              <a:t>PRODUTIVIDADE GERAL DOS MEMBROS DA CAPITAL 2019</a:t>
            </a:r>
            <a:endParaRPr lang="pt-BR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5135400" y="1175040"/>
            <a:ext cx="183960" cy="118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anchor="ctr">
            <a:spAutoFit/>
          </a:bodyPr>
          <a:lstStyle/>
          <a:p>
            <a:pPr algn="just">
              <a:lnSpc>
                <a:spcPct val="100000"/>
              </a:lnSpc>
            </a:pPr>
            <a:r>
              <a:t/>
            </a:r>
            <a:br/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t/>
            </a:r>
            <a:br/>
            <a:endParaRPr lang="pt-BR" sz="1800" b="0" strike="noStrike" spc="-1">
              <a:latin typeface="Arial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4163" y="754828"/>
            <a:ext cx="3910148" cy="585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79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457200" y="332640"/>
            <a:ext cx="8229240" cy="935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r">
              <a:lnSpc>
                <a:spcPct val="100000"/>
              </a:lnSpc>
            </a:pPr>
            <a:r>
              <a:rPr lang="pt-BR" sz="2300" b="1" strike="noStrike" spc="-1" dirty="0" smtClean="0">
                <a:solidFill>
                  <a:srgbClr val="17375E"/>
                </a:solidFill>
                <a:latin typeface="News Gothic Std"/>
              </a:rPr>
              <a:t>PRODUTIVIDADE GERAL DOS MEMBROS DO INTERIOR 2019</a:t>
            </a:r>
            <a:endParaRPr lang="pt-BR" sz="23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5135400" y="1175040"/>
            <a:ext cx="183960" cy="118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anchor="ctr">
            <a:spAutoFit/>
          </a:bodyPr>
          <a:lstStyle/>
          <a:p>
            <a:pPr algn="just">
              <a:lnSpc>
                <a:spcPct val="100000"/>
              </a:lnSpc>
            </a:pPr>
            <a:r>
              <a:t/>
            </a:r>
            <a:br/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t/>
            </a:r>
            <a:br/>
            <a:endParaRPr lang="pt-BR" sz="1800" b="0" strike="noStrike" spc="-1">
              <a:latin typeface="Arial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041732"/>
              </p:ext>
            </p:extLst>
          </p:nvPr>
        </p:nvGraphicFramePr>
        <p:xfrm>
          <a:off x="1211000" y="1445319"/>
          <a:ext cx="3170600" cy="4990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603"/>
                <a:gridCol w="1903786"/>
                <a:gridCol w="540145"/>
                <a:gridCol w="420066"/>
              </a:tblGrid>
              <a:tr h="26958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800" b="1" u="none" strike="noStrike" dirty="0">
                          <a:effectLst/>
                        </a:rPr>
                        <a:t>MEMBRO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u="none" strike="noStrike" dirty="0">
                          <a:effectLst/>
                        </a:rPr>
                        <a:t>Finalístico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u="none" strike="noStrike" dirty="0">
                          <a:effectLst/>
                        </a:rPr>
                        <a:t>PART. (%)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1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Tânia Maria de Azevedo Feitosa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9.610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4,89%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2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 dirty="0" err="1">
                          <a:effectLst/>
                        </a:rPr>
                        <a:t>Timotéo</a:t>
                      </a:r>
                      <a:r>
                        <a:rPr lang="pt-BR" sz="800" u="none" strike="noStrike" dirty="0">
                          <a:effectLst/>
                        </a:rPr>
                        <a:t> </a:t>
                      </a:r>
                      <a:r>
                        <a:rPr lang="pt-BR" sz="800" u="none" strike="noStrike" dirty="0" err="1">
                          <a:effectLst/>
                        </a:rPr>
                        <a:t>Ágabo</a:t>
                      </a:r>
                      <a:r>
                        <a:rPr lang="pt-BR" sz="800" u="none" strike="noStrike" dirty="0">
                          <a:effectLst/>
                        </a:rPr>
                        <a:t> Pacheco de Almeida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8.634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4,39%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3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George Pestana Vieira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7.786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3,96%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4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Weslei Machado Alves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7.654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3,90%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5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Marcelo Augusto Silva de Almeida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7.186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3,66%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6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Leonardo Tupinambá do Valle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7.039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3,58%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7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Fabrício Santos Almeida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6.892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3,51%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8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Marina Campos Maciel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6.758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3,44%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9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Carolina Monteiro Chagas Maia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5.460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2,78%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Rodrigo Nicoletti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5.257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2,68%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11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Fábia Melo Barbosa de Oliveira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5.228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2,66%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12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André Epifânio Martins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4.658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2,37%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13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Kleyson Nascimento Barroso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4.651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2,37%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14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Karla Cristina da Silva Sousa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4.509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2,29%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15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João Ribeiro Guimarães Netto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4.477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2,28%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16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André Lavareda Fonseca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4.465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2,27%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17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Elanderson Lima Duarte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4.257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2,17%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18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Lílian Nara Pinheiro de Almeida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4.113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2,09%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19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Carlos Firmino Dantas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3.890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1,98%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20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Adriana Monteiro Espinheira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3.723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1,89%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21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Aurely Pereira de Freitas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3.719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1,89%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22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Sarah Clarissa Cruz Leão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3.712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1,89%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23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Sérgio Roberto Martins Verçosa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3.712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1,89%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24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Vivaldo Castro de Souza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3.656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1,86%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25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Cláudio Facundo de Lima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3.639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1,85%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26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Yara Rebeca Albuquerque Marinho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3.567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1,82%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27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Christiane Dolzany Araújo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3.389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1,72%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28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Leonardo Abinader Nobre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3.273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1,67%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29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Marcelo de Salles Martins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2.932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1,49%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30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Luiz do Rego Lobão Filho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2.923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1,49%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31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Kepler Antony Neto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2.650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1,35%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7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32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Eric Nunes Novaes Machado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2.626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1,34%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737270"/>
              </p:ext>
            </p:extLst>
          </p:nvPr>
        </p:nvGraphicFramePr>
        <p:xfrm>
          <a:off x="5050791" y="1445477"/>
          <a:ext cx="3225566" cy="49901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918"/>
                <a:gridCol w="1936790"/>
                <a:gridCol w="616592"/>
                <a:gridCol w="360266"/>
              </a:tblGrid>
              <a:tr h="14529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800" b="1" u="none" strike="noStrike" dirty="0">
                          <a:effectLst/>
                        </a:rPr>
                        <a:t>MEMBRO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u="none" strike="noStrike" dirty="0">
                          <a:effectLst/>
                        </a:rPr>
                        <a:t>Finalístico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u="none" strike="noStrike" dirty="0">
                          <a:effectLst/>
                        </a:rPr>
                        <a:t>PART. (%)</a:t>
                      </a:r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33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 dirty="0">
                          <a:effectLst/>
                        </a:rPr>
                        <a:t>Daniel Silva Chaves Amazonas de Menezes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2.611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1,33%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34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Armando Gurgel Maia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2.574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1,31%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35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Gerson de Castro Coelho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2.333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1,19%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36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Gustavo Van Der Laars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2.266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1,15%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37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Ynna Breves Maia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2.217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1,13%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38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Sylvio Henrique Lorena Duque Estrada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2.198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1,12%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39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Iranilson de Araújo Ribeiro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2.069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1,05%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40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Eliana Leite Guedes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2.043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1,04%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41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José Felipe da Cunha Fish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1.858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0,95%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42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Marcelle Cristine de Figueiredo Arruda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1.789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0,91%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43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Igor Starling Peixoto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1.746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0,89%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44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Priscilla Carvalho Pini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1.618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0,82%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45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Gabriel Salvino Chagas do Nascimento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1.585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0,81%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46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José Augusto Palheta Taveira Júnior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1.518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0,77%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47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Caio Lúcio Fenelon Assis Barros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1.492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0,76%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48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Márcia Cristina de Lima Oliveira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1.372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0,70%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49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Vinícius Ribeiro de Souza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1.104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0,56%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50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Thiago Leão Bastos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1.082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0,55%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51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Luiz Alberto Dantas de Vasconcelos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1.046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0,53%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52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Márcio Pereira de Mello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921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0,47%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53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Bruno Batista da Silva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855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0,44%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54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Jarla Ferraz Brito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636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0,32%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55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Paulo Alexander dos Santos Beriba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573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0,29%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56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Cláudio Sérgio Tanajura Sampaio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572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0,29%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57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Flávio Mota Morais Silveira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546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0,28%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58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Míriam Figueiredo da Silveira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531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0,27%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59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Roberto Nogueira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513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0,26%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60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Rômulo de Souza Barbosa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452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0,23%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52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 dirty="0">
                          <a:effectLst/>
                        </a:rPr>
                        <a:t>61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Stella Litaiff Isper Abrahim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318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u="none" strike="noStrike">
                          <a:effectLst/>
                        </a:rPr>
                        <a:t>0,16%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25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>
                          <a:effectLst/>
                        </a:rPr>
                        <a:t> 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1" u="none" strike="noStrike" dirty="0">
                          <a:effectLst/>
                        </a:rPr>
                        <a:t>TOTAL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u="none" strike="noStrike" dirty="0">
                          <a:effectLst/>
                        </a:rPr>
                        <a:t>196.483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100,00%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9825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 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1" u="none" strike="noStrike">
                          <a:effectLst/>
                        </a:rPr>
                        <a:t>MÉDIA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u="none" strike="noStrike" dirty="0">
                          <a:effectLst/>
                        </a:rPr>
                        <a:t>2.732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 dirty="0">
                          <a:effectLst/>
                        </a:rPr>
                        <a:t> 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77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474617" y="0"/>
            <a:ext cx="8229240" cy="935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r">
              <a:lnSpc>
                <a:spcPct val="100000"/>
              </a:lnSpc>
            </a:pPr>
            <a:r>
              <a:rPr lang="pt-BR" sz="2300" b="1" strike="noStrike" spc="-1" dirty="0" smtClean="0">
                <a:solidFill>
                  <a:srgbClr val="17375E"/>
                </a:solidFill>
                <a:latin typeface="News Gothic Std"/>
              </a:rPr>
              <a:t>PRODUTIVIDADE GERAL DOS MEMBROS DO INTERIOR 2019</a:t>
            </a:r>
            <a:endParaRPr lang="pt-BR" sz="23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5135400" y="1175040"/>
            <a:ext cx="183960" cy="118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anchor="ctr">
            <a:spAutoFit/>
          </a:bodyPr>
          <a:lstStyle/>
          <a:p>
            <a:pPr algn="just">
              <a:lnSpc>
                <a:spcPct val="100000"/>
              </a:lnSpc>
            </a:pPr>
            <a:r>
              <a:t/>
            </a:r>
            <a:br/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t/>
            </a:r>
            <a:br/>
            <a:endParaRPr lang="pt-BR" sz="1800" b="0" strike="noStrike" spc="-1">
              <a:latin typeface="Arial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5520" y="836023"/>
            <a:ext cx="4258492" cy="5829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29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474617" y="0"/>
            <a:ext cx="8229240" cy="935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r">
              <a:lnSpc>
                <a:spcPct val="100000"/>
              </a:lnSpc>
            </a:pPr>
            <a:r>
              <a:rPr lang="pt-BR" sz="2300" b="1" strike="noStrike" spc="-1" dirty="0" smtClean="0">
                <a:solidFill>
                  <a:srgbClr val="17375E"/>
                </a:solidFill>
                <a:latin typeface="News Gothic Std"/>
              </a:rPr>
              <a:t>PRODUTIVIDADE GERAL 2019</a:t>
            </a:r>
            <a:endParaRPr lang="pt-BR" sz="23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5135400" y="1175040"/>
            <a:ext cx="183960" cy="118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anchor="ctr">
            <a:spAutoFit/>
          </a:bodyPr>
          <a:lstStyle/>
          <a:p>
            <a:pPr algn="just">
              <a:lnSpc>
                <a:spcPct val="100000"/>
              </a:lnSpc>
            </a:pPr>
            <a:r>
              <a:t/>
            </a:r>
            <a:br/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t/>
            </a:r>
            <a:br/>
            <a:endParaRPr lang="pt-BR" sz="1800" b="0" strike="noStrike" spc="-1">
              <a:latin typeface="Arial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6589" y="1103174"/>
            <a:ext cx="5230821" cy="4651651"/>
          </a:xfrm>
          <a:prstGeom prst="rect">
            <a:avLst/>
          </a:prstGeo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841990"/>
              </p:ext>
            </p:extLst>
          </p:nvPr>
        </p:nvGraphicFramePr>
        <p:xfrm>
          <a:off x="6201957" y="5124270"/>
          <a:ext cx="2501900" cy="99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8162"/>
                <a:gridCol w="668447"/>
                <a:gridCol w="735291"/>
              </a:tblGrid>
              <a:tr h="20002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 dirty="0">
                          <a:effectLst/>
                        </a:rPr>
                        <a:t>PRODUTIVIDADE GERAL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 dirty="0">
                          <a:effectLst/>
                        </a:rPr>
                        <a:t>PROCURADOR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 dirty="0">
                          <a:effectLst/>
                        </a:rPr>
                        <a:t>22.376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</a:rPr>
                        <a:t>4,31%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</a:rPr>
                        <a:t>ENTRÂNCIA FINAL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 dirty="0">
                          <a:effectLst/>
                        </a:rPr>
                        <a:t>299.927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 dirty="0">
                          <a:effectLst/>
                        </a:rPr>
                        <a:t>57,81%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</a:rPr>
                        <a:t>ENTRÂNCIA INICIAL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</a:rPr>
                        <a:t>196.483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 dirty="0">
                          <a:effectLst/>
                        </a:rPr>
                        <a:t>37,87%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u="none" strike="noStrike" dirty="0">
                          <a:effectLst/>
                        </a:rPr>
                        <a:t>TOTAL MP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 dirty="0">
                          <a:effectLst/>
                        </a:rPr>
                        <a:t>518.786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 dirty="0">
                          <a:effectLst/>
                        </a:rPr>
                        <a:t>100,00%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4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539640" y="476640"/>
            <a:ext cx="8229240" cy="59043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1199"/>
              </a:spcBef>
            </a:pP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Atinente à função disciplinar, foram </a:t>
            </a:r>
            <a:r>
              <a:rPr lang="pt-BR" sz="1300" b="0" u="sng" strike="noStrike" spc="-1" dirty="0">
                <a:solidFill>
                  <a:srgbClr val="000000"/>
                </a:solidFill>
                <a:uFillTx/>
                <a:latin typeface="Calibri"/>
              </a:rPr>
              <a:t>instaurados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pt-BR" sz="1300" b="1" strike="noStrike" spc="-1" dirty="0">
                <a:solidFill>
                  <a:srgbClr val="000000"/>
                </a:solidFill>
                <a:latin typeface="Calibri"/>
              </a:rPr>
              <a:t>73 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(setenta e três) </a:t>
            </a:r>
            <a:r>
              <a:rPr lang="pt-BR" sz="1300" b="1" strike="noStrike" spc="-1" dirty="0">
                <a:solidFill>
                  <a:srgbClr val="000000"/>
                </a:solidFill>
                <a:latin typeface="Calibri"/>
              </a:rPr>
              <a:t>Procedimentos de Gestão Administrativas-PGA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 (antigo Procedimento Interno), </a:t>
            </a:r>
            <a:r>
              <a:rPr lang="pt-BR" sz="1300" b="1" strike="noStrike" spc="-1" dirty="0">
                <a:solidFill>
                  <a:srgbClr val="000000"/>
                </a:solidFill>
                <a:latin typeface="Calibri"/>
              </a:rPr>
              <a:t>38 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(trinta e oito) </a:t>
            </a:r>
            <a:r>
              <a:rPr lang="pt-BR" sz="1300" b="1" strike="noStrike" spc="-1" dirty="0">
                <a:solidFill>
                  <a:srgbClr val="000000"/>
                </a:solidFill>
                <a:latin typeface="Calibri"/>
              </a:rPr>
              <a:t>Reclamações Disciplinares 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e </a:t>
            </a:r>
            <a:r>
              <a:rPr lang="pt-BR" sz="1300" b="1" strike="noStrike" spc="-1" dirty="0">
                <a:solidFill>
                  <a:srgbClr val="000000"/>
                </a:solidFill>
                <a:latin typeface="Calibri"/>
              </a:rPr>
              <a:t>10 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(dez) </a:t>
            </a:r>
            <a:r>
              <a:rPr lang="pt-BR" sz="1300" b="1" strike="noStrike" spc="-1" dirty="0">
                <a:solidFill>
                  <a:srgbClr val="000000"/>
                </a:solidFill>
                <a:latin typeface="Calibri"/>
              </a:rPr>
              <a:t>Sindicâncias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. Foram </a:t>
            </a:r>
            <a:r>
              <a:rPr lang="pt-BR" sz="1300" b="0" u="sng" strike="noStrike" spc="-1" dirty="0">
                <a:solidFill>
                  <a:srgbClr val="000000"/>
                </a:solidFill>
                <a:uFillTx/>
                <a:latin typeface="Calibri"/>
              </a:rPr>
              <a:t>arquivados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 68 (sessenta e oito) </a:t>
            </a:r>
            <a:r>
              <a:rPr lang="pt-BR" sz="1300" b="0" strike="noStrike" spc="-1" dirty="0" err="1">
                <a:solidFill>
                  <a:srgbClr val="000000"/>
                </a:solidFill>
                <a:latin typeface="Calibri"/>
              </a:rPr>
              <a:t>PGAs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, 37 (trinta e sete) Reclamações Disciplinares e 4 (quatro) Sindicância. Estavam </a:t>
            </a:r>
            <a:r>
              <a:rPr lang="pt-BR" sz="1300" b="0" u="sng" strike="noStrike" spc="-1" dirty="0">
                <a:solidFill>
                  <a:srgbClr val="000000"/>
                </a:solidFill>
                <a:uFillTx/>
                <a:latin typeface="Calibri"/>
              </a:rPr>
              <a:t>em trâmite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, até 31/12/2019, 69 (sessenta e nove) </a:t>
            </a:r>
            <a:r>
              <a:rPr lang="pt-BR" sz="1300" b="0" strike="noStrike" spc="-1" dirty="0" err="1">
                <a:solidFill>
                  <a:srgbClr val="000000"/>
                </a:solidFill>
                <a:latin typeface="Calibri"/>
              </a:rPr>
              <a:t>PGAs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, 16 (dezesseis) Reclamações Disciplinares e 2 (duas) Sindicâncias em face de membros. Foram enviadas 7 (sete) Sindicâncias ao Conselho Superior com a Propositura de instauração de PAD. Na instrução dos procedimentos disciplinares foram ouvidas 46 (quarenta e seis) pessoas.</a:t>
            </a:r>
          </a:p>
          <a:p>
            <a:pPr algn="just">
              <a:lnSpc>
                <a:spcPct val="100000"/>
              </a:lnSpc>
              <a:spcBef>
                <a:spcPts val="1199"/>
              </a:spcBef>
            </a:pP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Com relação à supervisão de </a:t>
            </a:r>
            <a:r>
              <a:rPr lang="pt-BR" sz="1300" b="1" strike="noStrike" spc="-1" dirty="0">
                <a:solidFill>
                  <a:srgbClr val="000000"/>
                </a:solidFill>
                <a:latin typeface="Calibri"/>
              </a:rPr>
              <a:t>estágio de adaptação 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e </a:t>
            </a:r>
            <a:r>
              <a:rPr lang="pt-BR" sz="1300" b="1" strike="noStrike" spc="-1" dirty="0">
                <a:solidFill>
                  <a:srgbClr val="000000"/>
                </a:solidFill>
                <a:latin typeface="Calibri"/>
              </a:rPr>
              <a:t>estágio probatório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, no ano de 2019, houve a confirmação na carreira de 5 promotores; dos Promotores remanescentes do ano de 2018, uma foi exonerada a pedido; 9 (nove) Promotores ingressaram em 2019. Atualmente existem 14 (quatorze) Promotores em Estágio Probatório. Foram realizadas 41 Avaliações Trimestrais e 9 avaliações finais de </a:t>
            </a:r>
            <a:r>
              <a:rPr lang="pt-BR" sz="1300" b="0" strike="noStrike" spc="-1" dirty="0" err="1">
                <a:solidFill>
                  <a:srgbClr val="000000"/>
                </a:solidFill>
                <a:latin typeface="Calibri"/>
              </a:rPr>
              <a:t>vitaliciamento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1199"/>
              </a:spcBef>
            </a:pP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No que diz respeito aos processos de remoção e promoção, foram elaboradas e prestadas </a:t>
            </a:r>
            <a:r>
              <a:rPr lang="pt-BR" sz="1300" b="1" strike="noStrike" spc="-1" dirty="0">
                <a:solidFill>
                  <a:srgbClr val="000000"/>
                </a:solidFill>
                <a:latin typeface="Calibri"/>
              </a:rPr>
              <a:t>169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 (cento e sessenta e nove</a:t>
            </a:r>
            <a:r>
              <a:rPr lang="pt-BR" sz="1300" b="1" strike="noStrike" spc="-1" dirty="0">
                <a:solidFill>
                  <a:srgbClr val="000000"/>
                </a:solidFill>
                <a:latin typeface="Calibri"/>
              </a:rPr>
              <a:t>) informações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 ao CSMP.</a:t>
            </a:r>
          </a:p>
          <a:p>
            <a:pPr algn="just">
              <a:lnSpc>
                <a:spcPct val="100000"/>
              </a:lnSpc>
              <a:spcBef>
                <a:spcPts val="1199"/>
              </a:spcBef>
            </a:pP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Foram expedidas e encaminhadas ao PGJ </a:t>
            </a:r>
            <a:r>
              <a:rPr lang="pt-BR" sz="1300" b="1" strike="noStrike" spc="-1" dirty="0">
                <a:solidFill>
                  <a:srgbClr val="000000"/>
                </a:solidFill>
                <a:latin typeface="Calibri"/>
              </a:rPr>
              <a:t>13 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(treze) </a:t>
            </a:r>
            <a:r>
              <a:rPr lang="pt-BR" sz="1300" b="1" strike="noStrike" spc="-1" dirty="0">
                <a:solidFill>
                  <a:srgbClr val="000000"/>
                </a:solidFill>
                <a:latin typeface="Calibri"/>
              </a:rPr>
              <a:t>Certidões de Regularidade de Serviço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1199"/>
              </a:spcBef>
            </a:pP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Foram expedidas e encaminhadas aos membros 118 (cento e dezoito) notificações por </a:t>
            </a:r>
            <a:r>
              <a:rPr lang="pt-BR" sz="1300" b="0" strike="noStrike" spc="-1" dirty="0" err="1">
                <a:solidFill>
                  <a:srgbClr val="000000"/>
                </a:solidFill>
                <a:latin typeface="Calibri"/>
              </a:rPr>
              <a:t>extrapolamento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 de prazo em processos judiciais na capital (com mais de 60 dias) e  115 (cento e quinze) no interior;  72 (setenta e duas) por </a:t>
            </a:r>
            <a:r>
              <a:rPr lang="pt-BR" sz="1300" b="0" strike="noStrike" spc="-1" dirty="0" err="1">
                <a:solidFill>
                  <a:srgbClr val="000000"/>
                </a:solidFill>
                <a:latin typeface="Calibri"/>
              </a:rPr>
              <a:t>extrapolamento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 de prazo em processos extrajudiciais (com mais de 120 dias). Totalizando </a:t>
            </a:r>
            <a:r>
              <a:rPr lang="pt-BR" sz="1300" b="1" strike="noStrike" spc="-1" dirty="0">
                <a:solidFill>
                  <a:srgbClr val="000000"/>
                </a:solidFill>
                <a:latin typeface="Calibri"/>
              </a:rPr>
              <a:t>305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 (trezentos e cinco) </a:t>
            </a:r>
            <a:r>
              <a:rPr lang="pt-BR" sz="1300" b="1" strike="noStrike" spc="-1" dirty="0">
                <a:solidFill>
                  <a:srgbClr val="000000"/>
                </a:solidFill>
                <a:latin typeface="Calibri"/>
              </a:rPr>
              <a:t>notificações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1199"/>
              </a:spcBef>
            </a:pP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O </a:t>
            </a:r>
            <a:r>
              <a:rPr lang="pt-BR" sz="1300" b="1" strike="noStrike" spc="-1" dirty="0">
                <a:solidFill>
                  <a:srgbClr val="000000"/>
                </a:solidFill>
                <a:latin typeface="Calibri"/>
              </a:rPr>
              <a:t>Sistema de Cadastro de Membros 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do CNMP foi atualizado e revisado regularmente durante o ano de 2018, com relação aos membros que participaram de processos de movimentação na carreira.</a:t>
            </a:r>
          </a:p>
          <a:p>
            <a:pPr algn="just">
              <a:lnSpc>
                <a:spcPct val="100000"/>
              </a:lnSpc>
              <a:spcBef>
                <a:spcPts val="1199"/>
              </a:spcBef>
            </a:pPr>
            <a:endParaRPr lang="pt-BR" sz="1300" b="0" strike="noStrike" spc="-1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261"/>
              </a:spcBef>
            </a:pP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                                </a:t>
            </a:r>
            <a:r>
              <a:rPr lang="pt-BR" sz="1300" b="0" strike="noStrike" spc="-1" dirty="0">
                <a:solidFill>
                  <a:srgbClr val="1F497D"/>
                </a:solidFill>
                <a:latin typeface="Calibri"/>
              </a:rPr>
              <a:t>                          </a:t>
            </a:r>
            <a:endParaRPr lang="pt-BR" sz="1300" b="0" strike="noStrike" spc="-1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</a:pPr>
            <a:endParaRPr lang="pt-BR" sz="1300" b="0" strike="noStrike" spc="-1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</a:pPr>
            <a:endParaRPr lang="pt-BR" sz="1300" b="0" strike="noStrike" spc="-1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</a:pPr>
            <a:endParaRPr lang="pt-BR" sz="1300" b="0" strike="noStrike" spc="-1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</a:pPr>
            <a:endParaRPr lang="pt-BR" sz="1300" b="0" strike="noStrike" spc="-1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</a:pPr>
            <a:endParaRPr lang="pt-BR" sz="1300" b="0" strike="noStrike" spc="-1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</a:pPr>
            <a:endParaRPr lang="pt-BR" sz="13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endParaRPr lang="pt-BR" sz="13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539640" y="404640"/>
            <a:ext cx="8280720" cy="56163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1199"/>
              </a:spcBef>
            </a:pP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Relativo à chancela e envio de Relatórios ao CNMP, </a:t>
            </a:r>
            <a:r>
              <a:rPr lang="pt-BR" sz="1300" b="1" strike="noStrike" spc="-1" dirty="0">
                <a:solidFill>
                  <a:srgbClr val="000000"/>
                </a:solidFill>
                <a:latin typeface="Calibri"/>
              </a:rPr>
              <a:t>foram homologados e enviados 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um total de 431 (quatrocentos e trinta e um) relatórios.</a:t>
            </a:r>
          </a:p>
          <a:p>
            <a:pPr algn="just">
              <a:lnSpc>
                <a:spcPct val="100000"/>
              </a:lnSpc>
              <a:spcBef>
                <a:spcPts val="1199"/>
              </a:spcBef>
            </a:pP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Foi realizada a alimentação dos Sistemas de Correição/Inspeção e dos Processos Disciplinares do CNMP, com relação a todas as correições e inspeções realizadas pela CGMP (vide o quadro anexo),  assim como, do Sistema Nacional de Informações de Natureza Disciplinar - SNIND com relação às </a:t>
            </a:r>
            <a:r>
              <a:rPr lang="pt-BR" sz="1300" b="0" strike="noStrike" spc="-1" dirty="0" err="1">
                <a:solidFill>
                  <a:srgbClr val="000000"/>
                </a:solidFill>
                <a:latin typeface="Calibri"/>
              </a:rPr>
              <a:t>RDs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 e às Sindicâncias. (instauração, primeiro ato instrutório e o arquivamento com ou sem trânsito em julgado).</a:t>
            </a:r>
          </a:p>
          <a:p>
            <a:pPr algn="just">
              <a:spcBef>
                <a:spcPts val="1199"/>
              </a:spcBef>
            </a:pPr>
            <a:r>
              <a:rPr lang="pt-BR" sz="1300" b="0" strike="noStrike" spc="-1" dirty="0">
                <a:latin typeface="Calibri"/>
              </a:rPr>
              <a:t>Cumpre registrar outras atividades nesse ano de </a:t>
            </a:r>
            <a:r>
              <a:rPr lang="pt-BR" sz="1300" b="0" strike="noStrike" spc="-1" dirty="0" smtClean="0">
                <a:latin typeface="Calibri"/>
              </a:rPr>
              <a:t>2019, </a:t>
            </a:r>
            <a:r>
              <a:rPr lang="pt-BR" sz="1300" b="0" strike="noStrike" spc="-1" dirty="0">
                <a:latin typeface="Calibri"/>
              </a:rPr>
              <a:t>tais como: (1</a:t>
            </a:r>
            <a:r>
              <a:rPr lang="pt-BR" sz="1300" b="0" strike="noStrike" spc="-1" dirty="0" smtClean="0">
                <a:latin typeface="Calibri"/>
              </a:rPr>
              <a:t>) </a:t>
            </a:r>
            <a:r>
              <a:rPr lang="pt-BR" sz="1300" b="0" strike="noStrike" spc="-1" dirty="0">
                <a:latin typeface="Calibri"/>
              </a:rPr>
              <a:t>Exposição de Motivos nº </a:t>
            </a:r>
            <a:r>
              <a:rPr lang="pt-BR" sz="1300" b="0" strike="noStrike" spc="-1" dirty="0" smtClean="0">
                <a:latin typeface="Calibri"/>
              </a:rPr>
              <a:t>001/2019-CGMP </a:t>
            </a:r>
            <a:r>
              <a:rPr lang="pt-BR" sz="1300" b="0" strike="noStrike" spc="-1" dirty="0">
                <a:latin typeface="Calibri"/>
              </a:rPr>
              <a:t>com a proposta de </a:t>
            </a:r>
            <a:r>
              <a:rPr lang="pt-BR" sz="1300" b="0" strike="noStrike" spc="-1" dirty="0" smtClean="0">
                <a:latin typeface="Calibri"/>
              </a:rPr>
              <a:t>atualização da Resolução nº 006/2015-CSMP, com </a:t>
            </a:r>
            <a:r>
              <a:rPr lang="pt-BR" sz="1300" spc="-1" dirty="0" smtClean="0">
                <a:latin typeface="Calibri"/>
              </a:rPr>
              <a:t>as normas vigentes do CNMP; (02) </a:t>
            </a:r>
            <a:r>
              <a:rPr lang="pt-BR" sz="1300" spc="-1" dirty="0">
                <a:latin typeface="Calibri"/>
              </a:rPr>
              <a:t>Exposição de Motivos nº 003/2019-CGMP com a proposta de disciplinar o plantão do Ministério Público no interior do Estado do </a:t>
            </a:r>
            <a:r>
              <a:rPr lang="pt-BR" sz="1300" spc="-1" dirty="0" smtClean="0">
                <a:latin typeface="Calibri"/>
              </a:rPr>
              <a:t>Amazonas; (3</a:t>
            </a:r>
            <a:r>
              <a:rPr lang="pt-BR" sz="1300" b="0" strike="noStrike" spc="-1" dirty="0" smtClean="0">
                <a:latin typeface="Calibri"/>
              </a:rPr>
              <a:t>) </a:t>
            </a:r>
            <a:r>
              <a:rPr lang="pt-BR" sz="1300" b="0" strike="noStrike" spc="-1" dirty="0">
                <a:latin typeface="Calibri"/>
              </a:rPr>
              <a:t>Expedição da Recomendação nº </a:t>
            </a:r>
            <a:r>
              <a:rPr lang="pt-BR" sz="1300" b="0" strike="noStrike" spc="-1" dirty="0" smtClean="0">
                <a:latin typeface="Calibri"/>
              </a:rPr>
              <a:t>005/2019/CGMP, que </a:t>
            </a:r>
            <a:r>
              <a:rPr lang="pt-BR" sz="1300" spc="-1" dirty="0">
                <a:latin typeface="Calibri"/>
              </a:rPr>
              <a:t>d</a:t>
            </a:r>
            <a:r>
              <a:rPr lang="pt-BR" sz="1300" spc="-1" dirty="0" smtClean="0">
                <a:latin typeface="Calibri"/>
              </a:rPr>
              <a:t>ispõe </a:t>
            </a:r>
            <a:r>
              <a:rPr lang="pt-BR" sz="1300" spc="-1" dirty="0">
                <a:latin typeface="Calibri"/>
              </a:rPr>
              <a:t>acerca da obrigatoriedade do Membro do Ministério do Estado do Amazonas estabelecer residência na sede da Comarca ou na localidade onde exerça a titularidade de seu cargo e da necessidade de cumprimento do expediente forense e ministerial de acordo com o que dispõe as normas </a:t>
            </a:r>
            <a:r>
              <a:rPr lang="pt-BR" sz="1300" spc="-1" dirty="0" smtClean="0">
                <a:latin typeface="Calibri"/>
              </a:rPr>
              <a:t>locais; </a:t>
            </a:r>
            <a:r>
              <a:rPr lang="pt-BR" sz="1300" b="0" strike="noStrike" spc="-1" dirty="0" smtClean="0">
                <a:latin typeface="Calibri"/>
              </a:rPr>
              <a:t>(</a:t>
            </a:r>
            <a:r>
              <a:rPr lang="pt-BR" sz="1300" b="0" strike="noStrike" spc="-1" dirty="0">
                <a:latin typeface="Calibri"/>
              </a:rPr>
              <a:t>4) Ato nº </a:t>
            </a:r>
            <a:r>
              <a:rPr lang="pt-BR" sz="1300" b="0" strike="noStrike" spc="-1" dirty="0" smtClean="0">
                <a:latin typeface="Calibri"/>
              </a:rPr>
              <a:t>001.2019.CGMP, dispondo sobre a Resolução Consensual de Conflitos, Controvérsias e Problemas e o Acordo de Resultados no âmbito da CGMP/MPAM; (5) Ato nº 002/2019/CGMP, cria o Sistema </a:t>
            </a:r>
            <a:r>
              <a:rPr lang="pt-BR" sz="1300" spc="-1" dirty="0" smtClean="0">
                <a:latin typeface="Calibri"/>
              </a:rPr>
              <a:t>de Acompanhamento de presos no Interior do Estado</a:t>
            </a:r>
            <a:r>
              <a:rPr lang="pt-BR" sz="1300" b="0" strike="noStrike" spc="-1" dirty="0" smtClean="0">
                <a:latin typeface="Calibri"/>
              </a:rPr>
              <a:t>; (6) Proposta enviada ao Colégio de </a:t>
            </a:r>
            <a:r>
              <a:rPr lang="pt-BR" sz="1300" b="0" strike="noStrike" spc="-1" smtClean="0">
                <a:latin typeface="Calibri"/>
              </a:rPr>
              <a:t>Procuradores sobre a </a:t>
            </a:r>
            <a:r>
              <a:rPr lang="pt-BR" sz="1300" b="0" strike="noStrike" spc="-1" dirty="0" smtClean="0">
                <a:latin typeface="Calibri"/>
              </a:rPr>
              <a:t>Criação do cargo </a:t>
            </a:r>
            <a:r>
              <a:rPr lang="pt-BR" sz="1300" spc="-1" dirty="0" smtClean="0">
                <a:latin typeface="Calibri"/>
              </a:rPr>
              <a:t>de Promotor Auxiliar da Capital; (7) Proposta de Revisão do Ato Conjunto PGJ/CGMP Nº 001/2014 que trata sobre a divisão de atribuições entre as Promotorias de Primeira Entrância instaladas no mesmo interior ; (8) </a:t>
            </a:r>
            <a:r>
              <a:rPr lang="pt-BR" sz="1300" b="0" strike="noStrike" spc="-1" dirty="0" smtClean="0">
                <a:latin typeface="Calibri"/>
              </a:rPr>
              <a:t>Realização </a:t>
            </a:r>
            <a:r>
              <a:rPr lang="pt-BR" sz="1300" b="0" strike="noStrike" spc="-1" dirty="0">
                <a:latin typeface="Calibri"/>
              </a:rPr>
              <a:t>do Curso de Ingresso e Adaptação para os Promotores que tomaram posse no cargo no ano de </a:t>
            </a:r>
            <a:r>
              <a:rPr lang="pt-BR" sz="1300" b="0" strike="noStrike" spc="-1" dirty="0" smtClean="0">
                <a:latin typeface="Calibri"/>
              </a:rPr>
              <a:t>2019.</a:t>
            </a:r>
            <a:endParaRPr lang="pt-BR" sz="1300" b="0" strike="noStrike" spc="-1" dirty="0"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1199"/>
              </a:spcBef>
            </a:pP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Por fim, cumpre, ainda, registrar a atuação do CG como membro nato do CSMP, emitindo 300 votos em movimentação na carreira, homologação de arquivamento, </a:t>
            </a:r>
            <a:r>
              <a:rPr lang="pt-BR" sz="1300" b="0" strike="noStrike" spc="-1" dirty="0" err="1">
                <a:solidFill>
                  <a:srgbClr val="000000"/>
                </a:solidFill>
                <a:latin typeface="Calibri"/>
              </a:rPr>
              <a:t>PADs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 etc.</a:t>
            </a: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endParaRPr lang="pt-BR" sz="13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Jussara Maria </a:t>
            </a:r>
            <a:r>
              <a:rPr lang="pt-BR" sz="1300" b="0" strike="noStrike" spc="-1" dirty="0" err="1">
                <a:solidFill>
                  <a:srgbClr val="000000"/>
                </a:solidFill>
                <a:latin typeface="Calibri"/>
              </a:rPr>
              <a:t>Pordeus</a:t>
            </a: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 e Silva</a:t>
            </a: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pt-BR" sz="1300" b="0" strike="noStrike" spc="-1" dirty="0">
                <a:solidFill>
                  <a:srgbClr val="000000"/>
                </a:solidFill>
                <a:latin typeface="Calibri"/>
              </a:rPr>
              <a:t>Corregedora -Geral do Ministério Público do Estado do Amazonas</a:t>
            </a:r>
          </a:p>
          <a:p>
            <a:pPr algn="just">
              <a:lnSpc>
                <a:spcPct val="100000"/>
              </a:lnSpc>
              <a:spcBef>
                <a:spcPts val="1199"/>
              </a:spcBef>
            </a:pPr>
            <a:endParaRPr lang="pt-BR" sz="1300" b="0" strike="noStrike" spc="-1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1199"/>
              </a:spcBef>
            </a:pPr>
            <a:endParaRPr lang="pt-BR" sz="1300" b="0" strike="noStrike" spc="-1" dirty="0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</a:pPr>
            <a:endParaRPr lang="pt-BR" sz="13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endParaRPr lang="pt-BR" sz="13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APRESENTAÇÃO DA EQUIPE</a:t>
            </a:r>
            <a:r>
              <a:t/>
            </a:r>
            <a:br/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533700" y="1124640"/>
            <a:ext cx="4038120" cy="4896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93000"/>
              </a:lnSpc>
              <a:spcBef>
                <a:spcPts val="961"/>
              </a:spcBef>
              <a:spcAft>
                <a:spcPts val="1426"/>
              </a:spcAft>
            </a:pPr>
            <a:r>
              <a:rPr lang="pt-BR" sz="4800" b="0" strike="noStrike" spc="-1" dirty="0">
                <a:solidFill>
                  <a:srgbClr val="1F497D"/>
                </a:solidFill>
                <a:latin typeface="News Gothic Std"/>
              </a:rPr>
              <a:t>Corregedora-Geral:</a:t>
            </a:r>
            <a:endParaRPr lang="pt-BR" sz="48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3000"/>
              </a:lnSpc>
              <a:spcBef>
                <a:spcPts val="961"/>
              </a:spcBef>
              <a:spcAft>
                <a:spcPts val="1426"/>
              </a:spcAft>
              <a:buClr>
                <a:srgbClr val="1F497D"/>
              </a:buClr>
              <a:buFont typeface="Arial"/>
              <a:buChar char="•"/>
            </a:pPr>
            <a:r>
              <a:rPr lang="pt-BR" sz="4800" b="0" strike="noStrike" spc="-1" dirty="0">
                <a:solidFill>
                  <a:srgbClr val="1F497D"/>
                </a:solidFill>
                <a:latin typeface="News Gothic Std"/>
              </a:rPr>
              <a:t>Dra. Jussara Maria </a:t>
            </a:r>
            <a:r>
              <a:rPr lang="pt-BR" sz="4800" b="0" strike="noStrike" spc="-1" dirty="0" err="1">
                <a:solidFill>
                  <a:srgbClr val="1F497D"/>
                </a:solidFill>
                <a:latin typeface="News Gothic Std"/>
              </a:rPr>
              <a:t>Pordeus</a:t>
            </a:r>
            <a:r>
              <a:rPr lang="pt-BR" sz="4800" b="0" strike="noStrike" spc="-1" dirty="0">
                <a:solidFill>
                  <a:srgbClr val="1F497D"/>
                </a:solidFill>
                <a:latin typeface="News Gothic Std"/>
              </a:rPr>
              <a:t> e Silva</a:t>
            </a:r>
            <a:endParaRPr lang="pt-BR" sz="4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3000"/>
              </a:lnSpc>
              <a:spcBef>
                <a:spcPts val="961"/>
              </a:spcBef>
              <a:spcAft>
                <a:spcPts val="1426"/>
              </a:spcAft>
            </a:pPr>
            <a:endParaRPr lang="pt-BR" sz="4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3000"/>
              </a:lnSpc>
              <a:spcBef>
                <a:spcPts val="961"/>
              </a:spcBef>
              <a:spcAft>
                <a:spcPts val="1426"/>
              </a:spcAft>
            </a:pPr>
            <a:r>
              <a:rPr lang="pt-BR" sz="4800" b="0" strike="noStrike" spc="-1" dirty="0">
                <a:solidFill>
                  <a:srgbClr val="1F497D"/>
                </a:solidFill>
                <a:latin typeface="News Gothic Std"/>
              </a:rPr>
              <a:t>Corregedores-Auxiliares:</a:t>
            </a:r>
            <a:endParaRPr lang="pt-BR" sz="48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3000"/>
              </a:lnSpc>
              <a:spcBef>
                <a:spcPts val="961"/>
              </a:spcBef>
              <a:spcAft>
                <a:spcPts val="1426"/>
              </a:spcAft>
              <a:buClr>
                <a:srgbClr val="1F497D"/>
              </a:buClr>
              <a:buFont typeface="Arial"/>
              <a:buChar char="•"/>
            </a:pPr>
            <a:r>
              <a:rPr lang="pt-BR" sz="4800" b="0" strike="noStrike" spc="-1" dirty="0">
                <a:solidFill>
                  <a:srgbClr val="1F497D"/>
                </a:solidFill>
                <a:latin typeface="News Gothic Std"/>
              </a:rPr>
              <a:t>Dra. Maria Eunice Lopes de L. Bittencourt</a:t>
            </a:r>
            <a:endParaRPr lang="pt-BR" sz="48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3000"/>
              </a:lnSpc>
              <a:spcBef>
                <a:spcPts val="961"/>
              </a:spcBef>
              <a:spcAft>
                <a:spcPts val="1426"/>
              </a:spcAft>
              <a:buClr>
                <a:srgbClr val="1F497D"/>
              </a:buClr>
              <a:buFont typeface="Arial"/>
              <a:buChar char="•"/>
            </a:pPr>
            <a:r>
              <a:rPr lang="pt-BR" sz="4800" b="0" strike="noStrike" spc="-1" dirty="0">
                <a:solidFill>
                  <a:srgbClr val="1F497D"/>
                </a:solidFill>
                <a:latin typeface="News Gothic Std"/>
              </a:rPr>
              <a:t>Dra. </a:t>
            </a:r>
            <a:r>
              <a:rPr lang="pt-BR" sz="4800" b="0" strike="noStrike" spc="-1" dirty="0" err="1">
                <a:solidFill>
                  <a:srgbClr val="1F497D"/>
                </a:solidFill>
                <a:latin typeface="News Gothic Std"/>
              </a:rPr>
              <a:t>Renilce</a:t>
            </a:r>
            <a:r>
              <a:rPr lang="pt-BR" sz="4800" b="0" strike="noStrike" spc="-1" dirty="0">
                <a:solidFill>
                  <a:srgbClr val="1F497D"/>
                </a:solidFill>
                <a:latin typeface="News Gothic Std"/>
              </a:rPr>
              <a:t> Helen Queiroz de Sousa</a:t>
            </a:r>
            <a:endParaRPr lang="pt-BR" sz="48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3000"/>
              </a:lnSpc>
              <a:spcBef>
                <a:spcPts val="961"/>
              </a:spcBef>
              <a:spcAft>
                <a:spcPts val="1426"/>
              </a:spcAft>
              <a:buClr>
                <a:srgbClr val="1F497D"/>
              </a:buClr>
              <a:buFont typeface="Arial"/>
              <a:buChar char="•"/>
            </a:pPr>
            <a:r>
              <a:rPr lang="pt-BR" sz="4800" b="0" strike="noStrike" spc="-1" dirty="0">
                <a:solidFill>
                  <a:srgbClr val="1F497D"/>
                </a:solidFill>
                <a:latin typeface="News Gothic Std"/>
              </a:rPr>
              <a:t>Dr. Jorge Michel Ayres Martins</a:t>
            </a:r>
            <a:endParaRPr lang="pt-BR" sz="4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3000"/>
              </a:lnSpc>
              <a:spcBef>
                <a:spcPts val="961"/>
              </a:spcBef>
              <a:spcAft>
                <a:spcPts val="1426"/>
              </a:spcAft>
            </a:pPr>
            <a:endParaRPr lang="pt-BR" sz="4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70000"/>
              </a:lnSpc>
            </a:pPr>
            <a:r>
              <a:rPr lang="pt-BR" sz="4800" b="0" strike="noStrike" spc="-1" dirty="0">
                <a:solidFill>
                  <a:srgbClr val="002060"/>
                </a:solidFill>
                <a:latin typeface="News Gothic Std"/>
              </a:rPr>
              <a:t>Assessora Jurídica:</a:t>
            </a:r>
            <a:endParaRPr lang="pt-BR" sz="48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70000"/>
              </a:lnSpc>
              <a:buClr>
                <a:srgbClr val="1F497D"/>
              </a:buClr>
              <a:buFont typeface="Arial"/>
              <a:buChar char="•"/>
            </a:pPr>
            <a:r>
              <a:rPr lang="pt-BR" sz="4800" b="0" strike="noStrike" spc="-1" dirty="0">
                <a:solidFill>
                  <a:srgbClr val="1F497D"/>
                </a:solidFill>
                <a:latin typeface="News Gothic Std"/>
              </a:rPr>
              <a:t>Christine Monteiro Augusto Souza</a:t>
            </a:r>
            <a:endParaRPr lang="pt-BR" sz="4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70000"/>
              </a:lnSpc>
            </a:pPr>
            <a:endParaRPr lang="pt-BR" sz="4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70000"/>
              </a:lnSpc>
            </a:pPr>
            <a:r>
              <a:rPr lang="pt-BR" sz="4800" b="0" strike="noStrike" spc="-1" dirty="0">
                <a:solidFill>
                  <a:srgbClr val="002060"/>
                </a:solidFill>
                <a:latin typeface="News Gothic Std"/>
              </a:rPr>
              <a:t>Agentes Técnico-Jurídicos:</a:t>
            </a:r>
            <a:endParaRPr lang="pt-BR" sz="48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70000"/>
              </a:lnSpc>
              <a:buClr>
                <a:srgbClr val="1F497D"/>
              </a:buClr>
              <a:buFont typeface="Arial"/>
              <a:buChar char="•"/>
            </a:pPr>
            <a:r>
              <a:rPr lang="pt-BR" sz="4800" b="0" strike="noStrike" spc="-1" dirty="0">
                <a:solidFill>
                  <a:srgbClr val="1F497D"/>
                </a:solidFill>
                <a:latin typeface="News Gothic Std"/>
              </a:rPr>
              <a:t>Roberta Braga de Alencar</a:t>
            </a:r>
            <a:endParaRPr lang="pt-BR" sz="48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70000"/>
              </a:lnSpc>
              <a:buClr>
                <a:srgbClr val="1F497D"/>
              </a:buClr>
              <a:buFont typeface="Arial"/>
              <a:buChar char="•"/>
            </a:pPr>
            <a:r>
              <a:rPr lang="pt-BR" sz="4800" b="0" strike="noStrike" spc="-1" dirty="0">
                <a:solidFill>
                  <a:srgbClr val="1F497D"/>
                </a:solidFill>
                <a:latin typeface="News Gothic Std"/>
              </a:rPr>
              <a:t>André Luiz Rocha Pinheiro</a:t>
            </a:r>
            <a:endParaRPr lang="pt-BR" sz="48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70000"/>
              </a:lnSpc>
              <a:buClr>
                <a:srgbClr val="1F497D"/>
              </a:buClr>
              <a:buFont typeface="Arial"/>
              <a:buChar char="•"/>
            </a:pPr>
            <a:r>
              <a:rPr lang="pt-BR" sz="4800" b="0" strike="noStrike" spc="-1" dirty="0">
                <a:solidFill>
                  <a:srgbClr val="1F497D"/>
                </a:solidFill>
                <a:latin typeface="News Gothic Std"/>
              </a:rPr>
              <a:t>Henrique dos Santos Ramos</a:t>
            </a:r>
            <a:endParaRPr lang="pt-BR" sz="4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3000"/>
              </a:lnSpc>
              <a:spcBef>
                <a:spcPts val="961"/>
              </a:spcBef>
              <a:spcAft>
                <a:spcPts val="1426"/>
              </a:spcAft>
            </a:pPr>
            <a:endParaRPr lang="pt-BR" sz="4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3000"/>
              </a:lnSpc>
              <a:spcBef>
                <a:spcPts val="1120"/>
              </a:spcBef>
              <a:spcAft>
                <a:spcPts val="1426"/>
              </a:spcAft>
            </a:pPr>
            <a:endParaRPr lang="pt-BR" sz="4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lang="pt-BR" sz="4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TextShape 3"/>
          <p:cNvSpPr txBox="1"/>
          <p:nvPr/>
        </p:nvSpPr>
        <p:spPr>
          <a:xfrm>
            <a:off x="4563900" y="1124640"/>
            <a:ext cx="4038120" cy="6021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pt-BR" sz="1200" b="0" strike="noStrike" spc="-1" dirty="0">
                <a:solidFill>
                  <a:srgbClr val="002060"/>
                </a:solidFill>
                <a:latin typeface="News Gothic Std"/>
              </a:rPr>
              <a:t>Agentes de Apoio Administrativo</a:t>
            </a:r>
            <a:r>
              <a:rPr lang="pt-BR" sz="1200" b="0" strike="noStrike" spc="-1" dirty="0">
                <a:solidFill>
                  <a:srgbClr val="1F497D"/>
                </a:solidFill>
                <a:latin typeface="News Gothic Std"/>
              </a:rPr>
              <a:t>:</a:t>
            </a:r>
            <a:endParaRPr lang="pt-BR" sz="1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70000"/>
              </a:lnSpc>
              <a:buClr>
                <a:srgbClr val="1F497D"/>
              </a:buClr>
              <a:buFont typeface="Arial"/>
              <a:buChar char="•"/>
            </a:pPr>
            <a:r>
              <a:rPr lang="pt-BR" sz="1200" b="0" strike="noStrike" spc="-1" dirty="0">
                <a:solidFill>
                  <a:srgbClr val="1F497D"/>
                </a:solidFill>
                <a:latin typeface="News Gothic Std"/>
              </a:rPr>
              <a:t>Kátia Socorro Said Garcia Rodrigues</a:t>
            </a:r>
            <a:endParaRPr lang="pt-BR" sz="1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70000"/>
              </a:lnSpc>
              <a:buClr>
                <a:srgbClr val="1F497D"/>
              </a:buClr>
              <a:buFont typeface="Arial"/>
              <a:buChar char="•"/>
            </a:pPr>
            <a:r>
              <a:rPr lang="pt-BR" sz="1200" b="0" strike="noStrike" spc="-1" dirty="0">
                <a:solidFill>
                  <a:srgbClr val="1F497D"/>
                </a:solidFill>
                <a:latin typeface="News Gothic Std"/>
              </a:rPr>
              <a:t>Wanderley da Silva Brasil</a:t>
            </a:r>
            <a:endParaRPr lang="pt-BR" sz="1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70000"/>
              </a:lnSpc>
              <a:buClr>
                <a:srgbClr val="1F497D"/>
              </a:buClr>
              <a:buFont typeface="Arial"/>
              <a:buChar char="•"/>
            </a:pPr>
            <a:r>
              <a:rPr lang="pt-BR" sz="1200" b="0" strike="noStrike" spc="-1" dirty="0">
                <a:solidFill>
                  <a:srgbClr val="1F497D"/>
                </a:solidFill>
                <a:latin typeface="News Gothic Std"/>
              </a:rPr>
              <a:t>Nelma Elisa </a:t>
            </a:r>
            <a:r>
              <a:rPr lang="pt-BR" sz="1200" b="0" strike="noStrike" spc="-1" dirty="0" err="1">
                <a:solidFill>
                  <a:srgbClr val="1F497D"/>
                </a:solidFill>
                <a:latin typeface="News Gothic Std"/>
              </a:rPr>
              <a:t>Maurici</a:t>
            </a:r>
            <a:r>
              <a:rPr lang="pt-BR" sz="1200" b="0" strike="noStrike" spc="-1" dirty="0">
                <a:solidFill>
                  <a:srgbClr val="1F497D"/>
                </a:solidFill>
                <a:latin typeface="News Gothic Std"/>
              </a:rPr>
              <a:t> Peixoto</a:t>
            </a:r>
            <a:endParaRPr lang="pt-BR" sz="1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70000"/>
              </a:lnSpc>
              <a:buClr>
                <a:srgbClr val="1F497D"/>
              </a:buClr>
              <a:buFont typeface="Arial"/>
              <a:buChar char="•"/>
            </a:pPr>
            <a:r>
              <a:rPr lang="pt-BR" sz="1200" b="0" strike="noStrike" spc="-1" dirty="0">
                <a:solidFill>
                  <a:srgbClr val="1F497D"/>
                </a:solidFill>
                <a:latin typeface="News Gothic Std"/>
              </a:rPr>
              <a:t>Lia </a:t>
            </a:r>
            <a:r>
              <a:rPr lang="pt-BR" sz="1200" b="0" strike="noStrike" spc="-1" dirty="0" err="1">
                <a:solidFill>
                  <a:srgbClr val="1F497D"/>
                </a:solidFill>
                <a:latin typeface="News Gothic Std"/>
              </a:rPr>
              <a:t>Tarsya</a:t>
            </a:r>
            <a:r>
              <a:rPr lang="pt-BR" sz="1200" b="0" strike="noStrike" spc="-1" dirty="0">
                <a:solidFill>
                  <a:srgbClr val="1F497D"/>
                </a:solidFill>
                <a:latin typeface="News Gothic Std"/>
              </a:rPr>
              <a:t> Alves do Nascimento</a:t>
            </a:r>
            <a:endParaRPr lang="pt-BR" sz="1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70000"/>
              </a:lnSpc>
            </a:pPr>
            <a:endParaRPr lang="pt-BR" sz="1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70000"/>
              </a:lnSpc>
            </a:pPr>
            <a:r>
              <a:rPr lang="pt-BR" sz="1200" b="0" strike="noStrike" spc="-1" dirty="0">
                <a:solidFill>
                  <a:srgbClr val="002060"/>
                </a:solidFill>
                <a:latin typeface="News Gothic Std"/>
              </a:rPr>
              <a:t>Agente de Serviço Administrativo</a:t>
            </a:r>
            <a:r>
              <a:rPr lang="pt-BR" sz="1200" b="0" strike="noStrike" spc="-1" dirty="0">
                <a:solidFill>
                  <a:srgbClr val="1F497D"/>
                </a:solidFill>
                <a:latin typeface="News Gothic Std"/>
              </a:rPr>
              <a:t>:</a:t>
            </a:r>
            <a:endParaRPr lang="pt-BR" sz="1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70000"/>
              </a:lnSpc>
              <a:buClr>
                <a:srgbClr val="1F497D"/>
              </a:buClr>
              <a:buFont typeface="Arial"/>
              <a:buChar char="•"/>
            </a:pPr>
            <a:r>
              <a:rPr lang="pt-BR" sz="1200" b="0" strike="noStrike" spc="-1" dirty="0">
                <a:solidFill>
                  <a:srgbClr val="1F497D"/>
                </a:solidFill>
                <a:latin typeface="News Gothic Std"/>
              </a:rPr>
              <a:t>Luciana da Costa Oliveira</a:t>
            </a:r>
            <a:endParaRPr lang="pt-BR" sz="1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70000"/>
              </a:lnSpc>
            </a:pPr>
            <a:endParaRPr lang="pt-BR" sz="1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70000"/>
              </a:lnSpc>
            </a:pPr>
            <a:r>
              <a:rPr lang="pt-BR" sz="1200" b="0" strike="noStrike" spc="-1" dirty="0">
                <a:solidFill>
                  <a:srgbClr val="002060"/>
                </a:solidFill>
                <a:latin typeface="News Gothic Std"/>
              </a:rPr>
              <a:t>Estagiário de Direito</a:t>
            </a:r>
            <a:r>
              <a:rPr lang="pt-BR" sz="1200" b="0" strike="noStrike" spc="-1" dirty="0">
                <a:solidFill>
                  <a:srgbClr val="1F497D"/>
                </a:solidFill>
                <a:latin typeface="News Gothic Std"/>
              </a:rPr>
              <a:t>:</a:t>
            </a:r>
            <a:endParaRPr lang="pt-BR" sz="1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70000"/>
              </a:lnSpc>
              <a:buClr>
                <a:srgbClr val="1F497D"/>
              </a:buClr>
              <a:buFont typeface="Arial"/>
              <a:buChar char="•"/>
            </a:pPr>
            <a:r>
              <a:rPr lang="pt-BR" sz="1200" b="0" strike="noStrike" spc="-1" dirty="0">
                <a:solidFill>
                  <a:srgbClr val="1F497D"/>
                </a:solidFill>
                <a:latin typeface="News Gothic Std"/>
              </a:rPr>
              <a:t>Rafael Vitor Mendes Bernardo</a:t>
            </a:r>
            <a:endParaRPr lang="pt-BR" sz="1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70000"/>
              </a:lnSpc>
            </a:pPr>
            <a:endParaRPr lang="pt-BR" sz="1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70000"/>
              </a:lnSpc>
            </a:pPr>
            <a:r>
              <a:rPr lang="pt-BR" sz="1200" b="0" strike="noStrike" spc="-1" dirty="0">
                <a:solidFill>
                  <a:srgbClr val="002060"/>
                </a:solidFill>
                <a:latin typeface="News Gothic Std"/>
              </a:rPr>
              <a:t>Estagiário de Nível Médio</a:t>
            </a:r>
            <a:endParaRPr lang="pt-BR" sz="1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70000"/>
              </a:lnSpc>
              <a:buClr>
                <a:srgbClr val="1F497D"/>
              </a:buClr>
              <a:buFont typeface="Arial"/>
              <a:buChar char="•"/>
            </a:pPr>
            <a:r>
              <a:rPr lang="pt-BR" sz="1200" b="0" strike="noStrike" spc="-1" dirty="0">
                <a:solidFill>
                  <a:srgbClr val="1F497D"/>
                </a:solidFill>
                <a:latin typeface="News Gothic Std"/>
              </a:rPr>
              <a:t>Letícia de Souza Alves</a:t>
            </a:r>
            <a:endParaRPr lang="pt-BR" sz="1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70000"/>
              </a:lnSpc>
            </a:pPr>
            <a:endParaRPr lang="pt-BR" sz="4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70000"/>
              </a:lnSpc>
            </a:pPr>
            <a:endParaRPr lang="pt-BR" sz="4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755640" y="260640"/>
            <a:ext cx="7848360" cy="796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93000"/>
              </a:lnSpc>
            </a:pPr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ATIVIDADE EXECUTIVA  2019</a:t>
            </a: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33" name="Table 2"/>
          <p:cNvGraphicFramePr/>
          <p:nvPr>
            <p:extLst>
              <p:ext uri="{D42A27DB-BD31-4B8C-83A1-F6EECF244321}">
                <p14:modId xmlns:p14="http://schemas.microsoft.com/office/powerpoint/2010/main" val="3752331562"/>
              </p:ext>
            </p:extLst>
          </p:nvPr>
        </p:nvGraphicFramePr>
        <p:xfrm>
          <a:off x="539640" y="1054440"/>
          <a:ext cx="8064720" cy="4933080"/>
        </p:xfrm>
        <a:graphic>
          <a:graphicData uri="http://schemas.openxmlformats.org/drawingml/2006/table">
            <a:tbl>
              <a:tblPr/>
              <a:tblGrid>
                <a:gridCol w="5753160"/>
                <a:gridCol w="231156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ATOS</a:t>
                      </a:r>
                      <a:endParaRPr lang="pt-BR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QUANTIDADE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426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ATOS CGMP EXPEDIDOS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03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26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CARTA PRECATÓRA EXPEDIDAS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01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425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CERTIDÃO CGMP EXPEDIDAS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624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6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CERTIDÃO DE REGULARIDADE DE  SERVIÇO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496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DESPACHOS CORREGEDORIA-GERAL (SISTEMAS SEI E MVIRTUAL)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1176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165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EXPEDIENTES RECEBIDOS E DESPACHADOS PELOS CORREGEDORES-AUXILIARES -SEI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986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4165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EXPOSIÇÃO DE MOTIVOS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05</a:t>
                      </a:r>
                      <a:endParaRPr lang="pt-BR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53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INFORMAÇÕES EXPEDIDAS DA 1ª CORREGEDORIA AUXILIAR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117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453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INFORMAÇÕES EXPEDIDAS DA 2ª CORREGEDORIA AUXILIAR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5432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MANDADOS DE INTIMAÇÃO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  <a:endParaRPr lang="pt-BR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827640" y="260640"/>
            <a:ext cx="7776360" cy="796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93000"/>
              </a:lnSpc>
            </a:pPr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ATIVIDADE EXECUTIVA  2019</a:t>
            </a: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35" name="Table 2"/>
          <p:cNvGraphicFramePr/>
          <p:nvPr/>
        </p:nvGraphicFramePr>
        <p:xfrm>
          <a:off x="755640" y="964800"/>
          <a:ext cx="7776360" cy="5052960"/>
        </p:xfrm>
        <a:graphic>
          <a:graphicData uri="http://schemas.openxmlformats.org/drawingml/2006/table">
            <a:tbl>
              <a:tblPr/>
              <a:tblGrid>
                <a:gridCol w="5547600"/>
                <a:gridCol w="2228760"/>
              </a:tblGrid>
              <a:tr h="48312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ATOS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QUANTIDADE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42012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MEMORANDOS EXPEDIDOS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621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6332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NOTIFICAÇÕES 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NOTIFICAÇÕES ATRASO DE PROCESSOS JUDICIAIS E EXTRAJUDICIAIS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305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9816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OFÍCIOS-CIRCULARES EXPEDIDOS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981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OFÍCIOS EXPEDIDOS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626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981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PARECERES EXPEDIDOS DA 1ª CORREGEDORIA-AUXILIAR 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981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PARECERES EXPEDIDOS DA 2ª CORREGEDORIA-AUXILIAR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981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PARECERES EXPEDIDOS DA 3ª CORREGEDORIA-AUXILIAR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5360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PARTICIPAÇÕES EM REUNIÕES DO CONSELHO NACIONAL DOS CORREGEDORES-GERAIS  DO MINISTÉRIO PÚBLICO DOS ESTADOS E DA UNIÃO– CNCGMPEU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04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956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PARTICIPAÇÕES EM REUNIÕES,  SEMINÁRIOS,  CONGRESSOS E OUTROS. 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04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467640" y="471960"/>
            <a:ext cx="8136720" cy="796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93000"/>
              </a:lnSpc>
            </a:pPr>
            <a:r>
              <a:rPr lang="pt-BR" sz="2400" b="1" strike="noStrike" spc="-1">
                <a:solidFill>
                  <a:srgbClr val="17375E"/>
                </a:solidFill>
                <a:latin typeface="News Gothic Std"/>
              </a:rPr>
              <a:t>ATIVIDADE EXECUTIVA   2019</a:t>
            </a: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37" name="Table 2"/>
          <p:cNvGraphicFramePr/>
          <p:nvPr/>
        </p:nvGraphicFramePr>
        <p:xfrm>
          <a:off x="539640" y="1124640"/>
          <a:ext cx="8136720" cy="3328200"/>
        </p:xfrm>
        <a:graphic>
          <a:graphicData uri="http://schemas.openxmlformats.org/drawingml/2006/table">
            <a:tbl>
              <a:tblPr/>
              <a:tblGrid>
                <a:gridCol w="5207400"/>
                <a:gridCol w="2929320"/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ATOS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QUANTIDADE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5072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 sz="14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PORTARIAS EXPEDIDAS CGMP 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5792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RECOMENDAÇÕES  CGMP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02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5792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RECOMENDAÇÕES  CONJUNTAS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03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5792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TERMOS DE DECLARAÇÕES/OITIVAS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5792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TERMOS DE DECLARAÇÕES/OITIVAS EM VÍDEO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899640" y="476640"/>
            <a:ext cx="7772040" cy="359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93000"/>
              </a:lnSpc>
            </a:pPr>
            <a:r>
              <a:t/>
            </a:r>
            <a:br/>
            <a:r>
              <a:rPr lang="pt-BR" sz="2000" b="1" strike="noStrike" spc="-1">
                <a:solidFill>
                  <a:srgbClr val="17375E"/>
                </a:solidFill>
                <a:latin typeface="News Gothic Std"/>
              </a:rPr>
              <a:t>RELATÓRIOS ENVIADOS AO </a:t>
            </a:r>
            <a:r>
              <a:t/>
            </a:r>
            <a:br/>
            <a:r>
              <a:rPr lang="pt-BR" sz="2000" b="1" strike="noStrike" spc="-1">
                <a:solidFill>
                  <a:srgbClr val="17375E"/>
                </a:solidFill>
                <a:latin typeface="News Gothic Std"/>
              </a:rPr>
              <a:t>CONSELHO NACIONAL DO MINISTÉRIO PÚBLICO 2019</a:t>
            </a:r>
            <a:endParaRPr lang="pt-BR" sz="20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39" name="Table 2"/>
          <p:cNvGraphicFramePr/>
          <p:nvPr/>
        </p:nvGraphicFramePr>
        <p:xfrm>
          <a:off x="539640" y="1412640"/>
          <a:ext cx="8229240" cy="5029200"/>
        </p:xfrm>
        <a:graphic>
          <a:graphicData uri="http://schemas.openxmlformats.org/drawingml/2006/table">
            <a:tbl>
              <a:tblPr/>
              <a:tblGrid>
                <a:gridCol w="5904360"/>
                <a:gridCol w="2324880"/>
              </a:tblGrid>
              <a:tr h="4366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ATOS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QUANTIDADE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4366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 RELATÓRIOS DE ATIVIDADES FUNCIONAIS – RAF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366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 </a:t>
                      </a: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Lucida Sans Unicode"/>
                        </a:rPr>
                        <a:t>R</a:t>
                      </a: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ELATÓRIOS DE INTERCEPTAÇÕES TELEFÔNICAS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4366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 RELATÓRIO DE INSPEÇÃO  DOS PRESÍDIOS 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366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 RELATÓRIO SOBRE ATUAÇÃO NA ÁREA DE INFÂNCIA E JUVENTUDE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4366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RELATÓRIO DE INSPEÇÃO DAS DELEGACIAS DE POLÍCIA 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190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366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RELATÓRIOS DE INSPEÇÃO DAS UNIDADES DE MEDICINA LEGAL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02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4366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RELATÓRIO DE INSPEÇÃO DAS UNIDADES DE PERÍCIA CRIMINAL 03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04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366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RELATÓRIOS DE INSPEÇÃO EM ESTABELECIMENTOS MILITARES ESTADUAIS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43668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300" b="0" strike="noStrike" spc="-1">
                          <a:solidFill>
                            <a:srgbClr val="000000"/>
                          </a:solidFill>
                          <a:latin typeface="Calibri"/>
                          <a:ea typeface="Microsoft YaHei"/>
                        </a:rPr>
                        <a:t>TOTAL</a:t>
                      </a:r>
                      <a:endParaRPr lang="pt-BR" sz="1300" b="0" strike="noStrike" spc="-1">
                        <a:latin typeface="Arial"/>
                      </a:endParaRPr>
                    </a:p>
                  </a:txBody>
                  <a:tcPr marL="72720" marR="727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431</a:t>
                      </a:r>
                      <a:endParaRPr lang="pt-BR" sz="1800" b="0" strike="noStrike" spc="-1">
                        <a:latin typeface="Arial"/>
                      </a:endParaRPr>
                    </a:p>
                  </a:txBody>
                  <a:tcPr marL="96480" marR="9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8534A7A0B96B4C83348FD15B6D0298" ma:contentTypeVersion="17" ma:contentTypeDescription="Crie um novo documento." ma:contentTypeScope="" ma:versionID="3d220a1eafaad261b7fea574a07dcd09">
  <xsd:schema xmlns:xsd="http://www.w3.org/2001/XMLSchema" xmlns:xs="http://www.w3.org/2001/XMLSchema" xmlns:p="http://schemas.microsoft.com/office/2006/metadata/properties" xmlns:ns2="55306d8f-6ac8-4d4b-898a-9b8a7bc1d116" xmlns:ns3="eec51211-4e70-446f-ac4c-34342dd19df9" targetNamespace="http://schemas.microsoft.com/office/2006/metadata/properties" ma:root="true" ma:fieldsID="8678201eb98af3b4a1b0e7ee9af1a126" ns2:_="" ns3:_="">
    <xsd:import namespace="55306d8f-6ac8-4d4b-898a-9b8a7bc1d116"/>
    <xsd:import namespace="eec51211-4e70-446f-ac4c-34342dd19d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306d8f-6ac8-4d4b-898a-9b8a7bc1d1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Marcações de imagem" ma:readOnly="false" ma:fieldId="{5cf76f15-5ced-4ddc-b409-7134ff3c332f}" ma:taxonomyMulti="true" ma:sspId="30003ed2-23c4-4d48-b39f-1dd2a6065e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c51211-4e70-446f-ac4c-34342dd19df9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22ee4262-94a0-4ba7-b9e5-5b24746519a2}" ma:internalName="TaxCatchAll" ma:showField="CatchAllData" ma:web="eec51211-4e70-446f-ac4c-34342dd19d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5306d8f-6ac8-4d4b-898a-9b8a7bc1d116">
      <Terms xmlns="http://schemas.microsoft.com/office/infopath/2007/PartnerControls"/>
    </lcf76f155ced4ddcb4097134ff3c332f>
    <TaxCatchAll xmlns="eec51211-4e70-446f-ac4c-34342dd19df9" xsi:nil="true"/>
  </documentManagement>
</p:properties>
</file>

<file path=customXml/itemProps1.xml><?xml version="1.0" encoding="utf-8"?>
<ds:datastoreItem xmlns:ds="http://schemas.openxmlformats.org/officeDocument/2006/customXml" ds:itemID="{DC1B0EFF-E62C-4E8F-94E0-35F3763020E5}"/>
</file>

<file path=customXml/itemProps2.xml><?xml version="1.0" encoding="utf-8"?>
<ds:datastoreItem xmlns:ds="http://schemas.openxmlformats.org/officeDocument/2006/customXml" ds:itemID="{35121E0F-5732-4C2B-8606-1A495BC8A3A2}"/>
</file>

<file path=customXml/itemProps3.xml><?xml version="1.0" encoding="utf-8"?>
<ds:datastoreItem xmlns:ds="http://schemas.openxmlformats.org/officeDocument/2006/customXml" ds:itemID="{7412F26E-346F-49EB-8BEB-A540E2A590C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10899</TotalTime>
  <Words>3192</Words>
  <Application>Microsoft Office PowerPoint</Application>
  <PresentationFormat>Apresentação na tela (4:3)</PresentationFormat>
  <Paragraphs>1177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28</vt:i4>
      </vt:variant>
    </vt:vector>
  </HeadingPairs>
  <TitlesOfParts>
    <vt:vector size="40" baseType="lpstr">
      <vt:lpstr>Microsoft YaHei</vt:lpstr>
      <vt:lpstr>Arial</vt:lpstr>
      <vt:lpstr>Calibri</vt:lpstr>
      <vt:lpstr>DejaVu Sans</vt:lpstr>
      <vt:lpstr>Lucida Sans Unicode</vt:lpstr>
      <vt:lpstr>News Gothic Std</vt:lpstr>
      <vt:lpstr>Symbol</vt:lpstr>
      <vt:lpstr>Times New Roman</vt:lpstr>
      <vt:lpstr>Wingdings</vt:lpstr>
      <vt:lpstr>Office Theme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Jose Roque Nunes Marques</dc:creator>
  <dc:description/>
  <cp:lastModifiedBy>Lia Tarsya Alves do Nascimento</cp:lastModifiedBy>
  <cp:revision>516</cp:revision>
  <cp:lastPrinted>2020-02-14T13:07:44Z</cp:lastPrinted>
  <dcterms:created xsi:type="dcterms:W3CDTF">2016-01-28T15:02:43Z</dcterms:created>
  <dcterms:modified xsi:type="dcterms:W3CDTF">2020-02-14T13:08:39Z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.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Apresentação na tela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22</vt:i4>
  </property>
  <property fmtid="{D5CDD505-2E9C-101B-9397-08002B2CF9AE}" pid="13" name="ContentTypeId">
    <vt:lpwstr>0x010100618534A7A0B96B4C83348FD15B6D0298</vt:lpwstr>
  </property>
</Properties>
</file>